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a Hamah Alfidaa" charset="1" panose="00000500000000000000"/>
      <p:regular r:id="rId10"/>
    </p:embeddedFont>
    <p:embeddedFont>
      <p:font typeface="Ara Hamah Alfidaa Italics" charset="1" panose="00000500000000000000"/>
      <p:regular r:id="rId11"/>
    </p:embeddedFont>
    <p:embeddedFont>
      <p:font typeface="Tek Tall Arabic" charset="1" panose="00000000000000000000"/>
      <p:regular r:id="rId12"/>
    </p:embeddedFont>
    <p:embeddedFont>
      <p:font typeface="Tek Tall Arabic Bold" charset="1" panose="00000000000000000000"/>
      <p:regular r:id="rId13"/>
    </p:embeddedFont>
    <p:embeddedFont>
      <p:font typeface="Tek Tall Arabic Thin" charset="1" panose="00000000000000000000"/>
      <p:regular r:id="rId14"/>
    </p:embeddedFont>
    <p:embeddedFont>
      <p:font typeface="Tek Tall Arabic Extra-Light" charset="1" panose="00000000000000000000"/>
      <p:regular r:id="rId15"/>
    </p:embeddedFont>
    <p:embeddedFont>
      <p:font typeface="Tek Tall Arabic Light" charset="1" panose="00000000000000000000"/>
      <p:regular r:id="rId16"/>
    </p:embeddedFont>
    <p:embeddedFont>
      <p:font typeface="Tek Tall Arabic Medium" charset="1" panose="00000000000000000000"/>
      <p:regular r:id="rId17"/>
    </p:embeddedFont>
    <p:embeddedFont>
      <p:font typeface="Tek Tall Arabic Semi-Bold" charset="1" panose="00000000000000000000"/>
      <p:regular r:id="rId18"/>
    </p:embeddedFont>
    <p:embeddedFont>
      <p:font typeface="TT Chocolates" charset="1" panose="02000503020000020003"/>
      <p:regular r:id="rId19"/>
    </p:embeddedFont>
    <p:embeddedFont>
      <p:font typeface="TT Chocolates Bold" charset="1" panose="02000803020000020003"/>
      <p:regular r:id="rId20"/>
    </p:embeddedFont>
    <p:embeddedFont>
      <p:font typeface="TT Chocolates Italics" charset="1" panose="02000503020000090003"/>
      <p:regular r:id="rId21"/>
    </p:embeddedFont>
    <p:embeddedFont>
      <p:font typeface="TT Chocolates Bold Italics" charset="1" panose="02000803030000090003"/>
      <p:regular r:id="rId22"/>
    </p:embeddedFont>
    <p:embeddedFont>
      <p:font typeface="TT Chocolates Extra-Light" charset="1" panose="02000503030000020003"/>
      <p:regular r:id="rId23"/>
    </p:embeddedFont>
    <p:embeddedFont>
      <p:font typeface="TT Chocolates Extra-Light Italics" charset="1" panose="02000503030000090003"/>
      <p:regular r:id="rId24"/>
    </p:embeddedFont>
    <p:embeddedFont>
      <p:font typeface="TT Chocolates Light Italics" charset="1" panose="02000503030000090003"/>
      <p:regular r:id="rId25"/>
    </p:embeddedFont>
    <p:embeddedFont>
      <p:font typeface="TT Chocolates Ultra-Bold" charset="1" panose="02000903040000020003"/>
      <p:regular r:id="rId26"/>
    </p:embeddedFont>
    <p:embeddedFont>
      <p:font typeface="TT Chocolates Ultra-Bold Italics" charset="1" panose="0200090305000009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fonts/font7.fntdata" Type="http://schemas.openxmlformats.org/officeDocument/2006/relationships/font"/><Relationship Id="rId70" Target="notesSlides/notesSlide1.xml" Type="http://schemas.openxmlformats.org/officeDocument/2006/relationships/notesSlide"/><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74" Target="notesSlides/notesSlide5.xml" Type="http://schemas.openxmlformats.org/officeDocument/2006/relationships/notesSlide"/><Relationship Id="rId75" Target="notesSlides/notesSlide6.xml" Type="http://schemas.openxmlformats.org/officeDocument/2006/relationships/notesSlide"/><Relationship Id="rId76" Target="notesSlides/notesSlide7.xml" Type="http://schemas.openxmlformats.org/officeDocument/2006/relationships/notesSlide"/><Relationship Id="rId77" Target="notesSlides/notesSlide8.xml" Type="http://schemas.openxmlformats.org/officeDocument/2006/relationships/notesSlide"/><Relationship Id="rId78" Target="notesSlides/notesSlide9.xml" Type="http://schemas.openxmlformats.org/officeDocument/2006/relationships/notesSlide"/><Relationship Id="rId79" Target="notesSlides/notesSlide10.xml" Type="http://schemas.openxmlformats.org/officeDocument/2006/relationships/notesSlide"/><Relationship Id="rId8" Target="fonts/font8.fntdata" Type="http://schemas.openxmlformats.org/officeDocument/2006/relationships/font"/><Relationship Id="rId80" Target="notesSlides/notesSlide11.xml" Type="http://schemas.openxmlformats.org/officeDocument/2006/relationships/notesSlide"/><Relationship Id="rId81" Target="notesSlides/notesSlide12.xml" Type="http://schemas.openxmlformats.org/officeDocument/2006/relationships/notesSlide"/><Relationship Id="rId82" Target="notesSlides/notesSlide13.xml" Type="http://schemas.openxmlformats.org/officeDocument/2006/relationships/notesSlide"/><Relationship Id="rId83" Target="notesSlides/notesSlide14.xml" Type="http://schemas.openxmlformats.org/officeDocument/2006/relationships/notesSlide"/><Relationship Id="rId84" Target="notesSlides/notesSlide15.xml" Type="http://schemas.openxmlformats.org/officeDocument/2006/relationships/notesSlide"/><Relationship Id="rId85" Target="notesSlides/notesSlide16.xml" Type="http://schemas.openxmlformats.org/officeDocument/2006/relationships/notesSlide"/><Relationship Id="rId86" Target="notesSlides/notesSlide17.xml" Type="http://schemas.openxmlformats.org/officeDocument/2006/relationships/notesSlide"/><Relationship Id="rId87" Target="notesSlides/notesSlide18.xml" Type="http://schemas.openxmlformats.org/officeDocument/2006/relationships/notesSlide"/><Relationship Id="rId88" Target="notesSlides/notesSlide19.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centré sur la prédiction et la visualisation des prix des vols selon diffenrent facteurs, est élaboré dans le cadre d’une approche MLops visant à orchestrer efficacement les processus de</a:t>
            </a:r>
          </a:p>
          <a:p>
            <a:r>
              <a:rPr lang="en-US"/>
              <a:t>modélisation prédictive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pourtant on remarque la presence de valeur abberantes dans notre jeu de données par rapport a la variable 'durée' (c’est la seule variable explicative numérique ; les autres variables sont categorielles.)</a:t>
            </a:r>
          </a:p>
          <a:p>
            <a:r>
              <a:rPr lang="en-US"/>
              <a:t>c'est pourquoi on a supprimer les valeurs aberrantes de cette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Pendant cette étape, nous avons généré de nouvelles variables à partir du jeu de données initial, que nous avons considérées comme importantes pour notre prédiction.</a:t>
            </a:r>
          </a:p>
          <a:p>
            <a:r>
              <a:rPr lang="en-US"/>
              <a:t>Cela inclut la \textbf{saison} du vol ainsi que l'heure de départ et d'arrivée, que nous avons catégorisées en quatre valeurs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modèles d'apprentissage automatique requièrent uniquement des valeurs numériques en entrée. Étant donné que notre ensemble de données comprend des caractéristiques catégorielles, il est nécessaire de les encoder afin de les rendre compatibles avec la modélisation.</a:t>
            </a:r>
          </a:p>
          <a:p>
            <a:r>
              <a:rPr lang="en-US"/>
              <a:t>Pour la variable "Price", nous avons supprimé le symbole de la devise</a:t>
            </a:r>
          </a:p>
          <a:p>
            <a:r>
              <a:rPr lang="en-US"/>
              <a:t>    Pour la variable "Duration", nous avons converti le temps en minutes au lieu d'utiliser le format heures et minutes.</a:t>
            </a:r>
          </a:p>
          <a:p>
            <a:r>
              <a:rPr lang="en-US"/>
              <a:t>     Pour la variable "Stops", nous avons assigné une valeur numérique à chaque nombre d'escales.</a:t>
            </a:r>
          </a:p>
          <a:p>
            <a:r>
              <a:rPr lang="en-US"/>
              <a:t/>
            </a:r>
          </a:p>
          <a:p>
            <a:r>
              <a:rPr lang="en-US"/>
              <a:t>Pour encoder les autres variables catégorielles Airline,class,heure de départ, heure d'arrivé et saison nous avons utilisé LabelEncoder,c’est une technique de pré-traitement utilisée dans l’apprentissage</a:t>
            </a:r>
          </a:p>
          <a:p>
            <a:r>
              <a:rPr lang="en-US"/>
              <a:t>automatique pour convertir les données catégorielles, représentées sous forme de texte, en valeurs numériques.</a:t>
            </a:r>
          </a:p>
          <a:p>
            <a:r>
              <a:rPr lang="en-US"/>
              <a:t/>
            </a:r>
          </a:p>
          <a:p>
            <a:r>
              <a:rPr lang="en-US"/>
              <a:t>Pour encoder les autres variables catégorielles source et destination nous avons utilisé OneHotEncoding.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MLflow est une plateforme open-source de gestion du cycle de vie des projets d'apprentissage automatique. Elle offre un ensemble complet d'outils pour simplifier le développement, l'expérimentation, le déploiement et la gestion des modèles d'apprentissage automatique. Dans le contexte de ce projet, MLflow a été utilisé pour le suivi des expériences. Cela signifie que chaque exécution d'un modèle, avec ses hyperparamètres, métriques et artefacts associés, a été enregistrée de manière systématique. Grâce à l'expérimentation tracking de MLflow, nous pouvons facilement revenir en arrière, comparer différentes itérations du modèle, reproduire les résultats, et comprendre l'évolution des performances au fil du temps. Cela améliore la transparence, la reproductibilité et la gouvernance du développement des modèles, contribuant ainsi à une gestion efficace du cycle de vie de l'apprentissage automatique dans le projet.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particulier, pour notre API FastAPI, le modèle encapsulé dans le fichier .pkl a été intégré dans le service pour fournir des prédictions en temps réel. Cela rend l'API facile à maintenir et à mettre à jour, car elle peut simplement charger le modèle à partir du fichier .pkl lors du démarrage.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Notre interface permet aux utilisateurs de soumettre de nouvelles requêtes en remplissant un formulaire intuitif. Les utilisateurs peuvent spécifier les caractéristiques pertinentes, telles que la compagnie aérienne, le lieu de départ, la destination, la durée du vol, le nombre d'escales, la classe de vol, et les horaires de départ et d'arrivée.</a:t>
            </a:r>
          </a:p>
          <a:p>
            <a:r>
              <a:rPr lang="en-US"/>
              <a:t/>
            </a:r>
          </a:p>
          <a:p>
            <a:r>
              <a:rPr lang="en-US"/>
              <a:t>Une fois que l'utilisateur soumet le formulaire, notre application traite ces informations et les transmet à notre API FastAPI hébergée. L'API utilise ensuite le modèle prédictif formé avec Scikit-learn pour générer une prédiction de prix en temps réel en fonction des caractéristiques fournies.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Notre interface permet aux utilisateurs de soumettre de nouvelles requêtes en remplissant un formulaire intuitif. Les utilisateurs peuvent spécifier les caractéristiques pertinentes, telles que la compagnie aérienne, le lieu de départ, la destination, la durée du vol, le nombre d'escales, la classe de vol, et les horaires de départ et d'arrivée.</a:t>
            </a:r>
          </a:p>
          <a:p>
            <a:r>
              <a:rPr lang="en-US"/>
              <a:t/>
            </a:r>
          </a:p>
          <a:p>
            <a:r>
              <a:rPr lang="en-US"/>
              <a:t>Une fois que l'utilisateur soumet le formulaire, notre application traite ces informations et les transmet à notre API FastAPI hébergée. L'API utilise ensuite le modèle prédictif formé avec Scikit-learn pour générer une prédiction de prix en temps réel en fonction des caractéristiques fournies.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Pour la containerisation de notre application, nous avons utilisé Docker, une plateforme open-source automatisant le déploiement, la montée en charge et la gestion d'applications dans des conteneurs. Nous avons créé deux images Docker distinctes, une pour notre backend basé sur FastAPI et une autre pour notre frontend basé sur Streamlit.</a:t>
            </a:r>
          </a:p>
          <a:p>
            <a:r>
              <a:rPr lang="en-US"/>
              <a:t/>
            </a:r>
          </a:p>
          <a:p>
            <a:r>
              <a:rPr lang="en-US"/>
              <a:t>Le Dockerfile pour FastAPI spécifie la configuration de l'image, y compris l'image de base, la copie des fichiers nécessaires, l'installation des dépendances avec pip, et l'exposition du port utilisé par FastAPI. Une fois l'image créée, elle peut être exécutée de manière isolée avec Docker.</a:t>
            </a:r>
          </a:p>
          <a:p>
            <a:r>
              <a:rPr lang="en-US"/>
              <a:t/>
            </a:r>
          </a:p>
          <a:p>
            <a:r>
              <a:rPr lang="en-US"/>
              <a:t>Le Dockerfile pour Streamlit suit une approche similaire, détaillant les étapes pour construire une image contenant l'environnement nécessaire pour exécuter l'application Streamlit. La construction de ces images peut être automatisée, garantissant une reproductibilité et une portabilité du déploiement.</a:t>
            </a:r>
          </a:p>
          <a:p>
            <a:r>
              <a:rPr lang="en-US"/>
              <a:t/>
            </a:r>
          </a:p>
          <a:p>
            <a:r>
              <a:rPr lang="en-US"/>
              <a:t>Le fichier docker-compose.yml orchestre le déploiement des deux images en même temps. Il spécifie les services à déployer, les ports à exposer, et les volumes partagés entre les conteneurs et le système hôte. L'utilisation de Docker Compose facilite la gestion et la coordination des conteneurs, garantissant un déploiement harmonieux de l'application dans des environnements variés.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distribuer nos images Docker, nous avons utilisé Docker Hub, un registre de conteneurs cloud qui nous permet de stocker et partager nos images Docker de manière centralisée. Une fois les images de notre application construites localement, nous les avons taguées avec des noms spécifiques, en l'occurrence applications-backend pour FastAPI et applications-frontend pour Streamlit, conformément à notre configuration Docker Hub.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GitHub est utilisé comme plateforme de gestion de versions, facilitant la collaboration et le suivi des modifications dans le code source. Scikit-learn et Python pour le développement d'applications basées sur l'apprentissage automatique,  L'environnement de développement intégré VS-Code </a:t>
            </a:r>
          </a:p>
          <a:p>
            <a:r>
              <a:rPr lang="en-US"/>
              <a:t>Streamlit est utilisé pour la création d'interfaces utilisateur </a:t>
            </a:r>
          </a:p>
          <a:p>
            <a:r>
              <a:rPr lang="en-US"/>
              <a:t> Docker est adopté pour la conteneurisation, garantissant la portabilité des applications entre différents environnements. Le suivi et la gestion des expériences sont gérés par mlflow, facilitant la reproduction des résultats et la compréhension des expériences passées. Enfin, FastAPI est choisi comme cadre de développement pour la création d'API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Pour obtenir les données requises, nous avons utilisé le webscraping</a:t>
            </a:r>
          </a:p>
          <a:p>
            <a:r>
              <a:rPr lang="en-US"/>
              <a:t>pour extraire des informations de KAYAK, un site web doté d’un moteur de recherche</a:t>
            </a:r>
          </a:p>
          <a:p>
            <a:r>
              <a:rPr lang="en-US"/>
              <a:t>spécialisé dans les voyages</a:t>
            </a:r>
          </a:p>
          <a:p>
            <a:r>
              <a:rPr lang="en-US"/>
              <a:t>L’ensemble de données collectés concernent les vols entre ces quatres villes : Casa-</a:t>
            </a:r>
          </a:p>
          <a:p>
            <a:r>
              <a:rPr lang="en-US"/>
              <a:t>blanca,Rome,Paris,Istanbul pendant l’année 2024 . Notre jeu de données comporte 10</a:t>
            </a:r>
          </a:p>
          <a:p>
            <a:r>
              <a:rPr lang="en-US"/>
              <a:t>variables et 4368 observations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visualisation de données  des tarifs aériens qui fourni des insights précieux pour le développement de modèles prédictifs visant à construire une solution plus performante.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figure révèle une distribution des prix inclinée vers la droite, suggérant que les prix sont bas, cette observation est compréhensible étant donné que les données ont été extraites pendant une période promotionnelle.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caracteristique numerique  a savoir la durée et les escales de differents vols , on remarque 3 categorie des escales ou on a 0 escale , 1 escale ou 2 escales dans notre jeu de données ainsin q'une distribution de durée dont la plupart les vols ont une durée entre 100 et 500 minute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figure illustre une répartition équilibrée dans notre ensemble de données, tant en ce qui concerne les vols en classe économique que ceux en classe affaires, ainsi que pour les saisons de vols.</a:t>
            </a:r>
          </a:p>
          <a:p>
            <a:r>
              <a:rPr lang="en-US"/>
              <a:t/>
            </a:r>
          </a:p>
          <a:p>
            <a:r>
              <a:rPr lang="en-US"/>
              <a:t>on remarque aussi  une répartitions équilibrée entre les differentes sources et destination</a:t>
            </a:r>
          </a:p>
          <a:p>
            <a:r>
              <a:rPr lang="en-US"/>
              <a:t>de voyages notamments 4 sources et destinations :</a:t>
            </a:r>
          </a:p>
          <a:p>
            <a:r>
              <a:rPr lang="en-US"/>
              <a:t>— Paris</a:t>
            </a:r>
          </a:p>
          <a:p>
            <a:r>
              <a:rPr lang="en-US"/>
              <a:t>— Casablanca</a:t>
            </a:r>
          </a:p>
          <a:p>
            <a:r>
              <a:rPr lang="en-US"/>
              <a:t>— Rome</a:t>
            </a:r>
          </a:p>
          <a:p>
            <a:r>
              <a:rPr lang="en-US"/>
              <a:t>— Istanbul</a:t>
            </a:r>
          </a:p>
          <a:p>
            <a:r>
              <a:rPr lang="en-US"/>
              <a:t>On observe également la présence de compagnies aériennes renommées telles que Turkish Airlines, Air France et Royal Air Maroc.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figure illustre une répartition équilibrée dans notre ensemble de données, tant en ce qui concerne les vols en classe économique que ceux en classe affaires, ainsi que pour les saisons de vols.</a:t>
            </a:r>
          </a:p>
          <a:p>
            <a:r>
              <a:rPr lang="en-US"/>
              <a:t/>
            </a:r>
          </a:p>
          <a:p>
            <a:r>
              <a:rPr lang="en-US"/>
              <a:t>on remarque aussi  une répartitions équilibrée entre les differentes sources et destination</a:t>
            </a:r>
          </a:p>
          <a:p>
            <a:r>
              <a:rPr lang="en-US"/>
              <a:t>de voyages notamments 4 sources et destinations :</a:t>
            </a:r>
          </a:p>
          <a:p>
            <a:r>
              <a:rPr lang="en-US"/>
              <a:t>— Paris</a:t>
            </a:r>
          </a:p>
          <a:p>
            <a:r>
              <a:rPr lang="en-US"/>
              <a:t>— Casablanca</a:t>
            </a:r>
          </a:p>
          <a:p>
            <a:r>
              <a:rPr lang="en-US"/>
              <a:t>— Rome</a:t>
            </a:r>
          </a:p>
          <a:p>
            <a:r>
              <a:rPr lang="en-US"/>
              <a:t>— Istanbul</a:t>
            </a:r>
          </a:p>
          <a:p>
            <a:r>
              <a:rPr lang="en-US"/>
              <a:t>On observe également la présence de compagnies aériennes renommées telles que Turkish Airlines, Air France et Royal Air Maroc.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passe au nettoyage de données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un premier temps on remarque que notre jeu de données ne contient pas de valeurs manquantes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2.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7.jpe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9.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1.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2.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4.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5.jpeg" Type="http://schemas.openxmlformats.org/officeDocument/2006/relationships/image"/><Relationship Id="rId6" Target="../media/image3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7.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8.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2.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3.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4.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5.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12" Target="../media/image53.png" Type="http://schemas.openxmlformats.org/officeDocument/2006/relationships/image"/><Relationship Id="rId2" Target="../notesSlides/notesSlide1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6.png" Type="http://schemas.openxmlformats.org/officeDocument/2006/relationships/image"/><Relationship Id="rId6" Target="../media/image47.jpe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1.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jpeg" Type="http://schemas.openxmlformats.org/officeDocument/2006/relationships/image"/><Relationship Id="rId9" Target="../media/image13.gif"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grpSp>
        <p:nvGrpSpPr>
          <p:cNvPr name="Group 4" id="4"/>
          <p:cNvGrpSpPr/>
          <p:nvPr/>
        </p:nvGrpSpPr>
        <p:grpSpPr>
          <a:xfrm rot="0">
            <a:off x="12927703" y="9258300"/>
            <a:ext cx="6102269" cy="635808"/>
            <a:chOff x="0" y="0"/>
            <a:chExt cx="3900488" cy="406400"/>
          </a:xfrm>
        </p:grpSpPr>
        <p:sp>
          <p:nvSpPr>
            <p:cNvPr name="Freeform 5" id="5"/>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6" id="6"/>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grpSp>
        <p:nvGrpSpPr>
          <p:cNvPr name="Group 7" id="7"/>
          <p:cNvGrpSpPr/>
          <p:nvPr/>
        </p:nvGrpSpPr>
        <p:grpSpPr>
          <a:xfrm rot="0">
            <a:off x="-481896" y="414656"/>
            <a:ext cx="5698976" cy="1976104"/>
            <a:chOff x="0" y="0"/>
            <a:chExt cx="2110671" cy="731869"/>
          </a:xfrm>
        </p:grpSpPr>
        <p:sp>
          <p:nvSpPr>
            <p:cNvPr name="Freeform 8" id="8"/>
            <p:cNvSpPr/>
            <p:nvPr/>
          </p:nvSpPr>
          <p:spPr>
            <a:xfrm flipH="false" flipV="false" rot="0">
              <a:off x="0" y="0"/>
              <a:ext cx="2110671" cy="731869"/>
            </a:xfrm>
            <a:custGeom>
              <a:avLst/>
              <a:gdLst/>
              <a:ahLst/>
              <a:cxnLst/>
              <a:rect r="r" b="b" t="t" l="l"/>
              <a:pathLst>
                <a:path h="731869" w="2110671">
                  <a:moveTo>
                    <a:pt x="1907471" y="0"/>
                  </a:moveTo>
                  <a:cubicBezTo>
                    <a:pt x="2019696" y="0"/>
                    <a:pt x="2110671" y="163835"/>
                    <a:pt x="2110671" y="365935"/>
                  </a:cubicBezTo>
                  <a:cubicBezTo>
                    <a:pt x="2110671" y="568035"/>
                    <a:pt x="2019696" y="731869"/>
                    <a:pt x="1907471" y="731869"/>
                  </a:cubicBezTo>
                  <a:lnTo>
                    <a:pt x="203200" y="731869"/>
                  </a:lnTo>
                  <a:cubicBezTo>
                    <a:pt x="90976" y="731869"/>
                    <a:pt x="0" y="568035"/>
                    <a:pt x="0" y="365935"/>
                  </a:cubicBezTo>
                  <a:cubicBezTo>
                    <a:pt x="0" y="163835"/>
                    <a:pt x="90976" y="0"/>
                    <a:pt x="203200" y="0"/>
                  </a:cubicBezTo>
                  <a:close/>
                </a:path>
              </a:pathLst>
            </a:custGeom>
            <a:solidFill>
              <a:srgbClr val="FFFFFF">
                <a:alpha val="85882"/>
              </a:srgbClr>
            </a:solidFill>
          </p:spPr>
        </p:sp>
        <p:sp>
          <p:nvSpPr>
            <p:cNvPr name="TextBox 9" id="9"/>
            <p:cNvSpPr txBox="true"/>
            <p:nvPr/>
          </p:nvSpPr>
          <p:spPr>
            <a:xfrm>
              <a:off x="0" y="28575"/>
              <a:ext cx="2110671" cy="703294"/>
            </a:xfrm>
            <a:prstGeom prst="rect">
              <a:avLst/>
            </a:prstGeom>
          </p:spPr>
          <p:txBody>
            <a:bodyPr anchor="ctr" rtlCol="false" tIns="50800" lIns="50800" bIns="50800" rIns="50800"/>
            <a:lstStyle/>
            <a:p>
              <a:pPr algn="ctr">
                <a:lnSpc>
                  <a:spcPts val="2386"/>
                </a:lnSpc>
              </a:pPr>
            </a:p>
          </p:txBody>
        </p:sp>
      </p:grpSp>
      <p:sp>
        <p:nvSpPr>
          <p:cNvPr name="Freeform 10" id="10"/>
          <p:cNvSpPr/>
          <p:nvPr/>
        </p:nvSpPr>
        <p:spPr>
          <a:xfrm flipH="false" flipV="false" rot="0">
            <a:off x="2258541" y="414656"/>
            <a:ext cx="2794931" cy="1976104"/>
          </a:xfrm>
          <a:custGeom>
            <a:avLst/>
            <a:gdLst/>
            <a:ahLst/>
            <a:cxnLst/>
            <a:rect r="r" b="b" t="t" l="l"/>
            <a:pathLst>
              <a:path h="1976104" w="2794931">
                <a:moveTo>
                  <a:pt x="0" y="0"/>
                </a:moveTo>
                <a:lnTo>
                  <a:pt x="2794931" y="0"/>
                </a:lnTo>
                <a:lnTo>
                  <a:pt x="2794931" y="1976104"/>
                </a:lnTo>
                <a:lnTo>
                  <a:pt x="0" y="1976104"/>
                </a:lnTo>
                <a:lnTo>
                  <a:pt x="0" y="0"/>
                </a:lnTo>
                <a:close/>
              </a:path>
            </a:pathLst>
          </a:custGeom>
          <a:blipFill>
            <a:blip r:embed="rId4"/>
            <a:stretch>
              <a:fillRect l="0" t="0" r="0" b="0"/>
            </a:stretch>
          </a:blipFill>
        </p:spPr>
      </p:sp>
      <p:sp>
        <p:nvSpPr>
          <p:cNvPr name="Freeform 11" id="11"/>
          <p:cNvSpPr/>
          <p:nvPr/>
        </p:nvSpPr>
        <p:spPr>
          <a:xfrm flipH="false" flipV="false" rot="0">
            <a:off x="282438" y="414656"/>
            <a:ext cx="1976104" cy="1976104"/>
          </a:xfrm>
          <a:custGeom>
            <a:avLst/>
            <a:gdLst/>
            <a:ahLst/>
            <a:cxnLst/>
            <a:rect r="r" b="b" t="t" l="l"/>
            <a:pathLst>
              <a:path h="1976104" w="1976104">
                <a:moveTo>
                  <a:pt x="0" y="0"/>
                </a:moveTo>
                <a:lnTo>
                  <a:pt x="1976103" y="0"/>
                </a:lnTo>
                <a:lnTo>
                  <a:pt x="1976103" y="1976104"/>
                </a:lnTo>
                <a:lnTo>
                  <a:pt x="0" y="1976104"/>
                </a:lnTo>
                <a:lnTo>
                  <a:pt x="0" y="0"/>
                </a:lnTo>
                <a:close/>
              </a:path>
            </a:pathLst>
          </a:custGeom>
          <a:blipFill>
            <a:blip r:embed="rId5"/>
            <a:stretch>
              <a:fillRect l="0" t="0" r="0" b="0"/>
            </a:stretch>
          </a:blipFill>
        </p:spPr>
      </p:sp>
      <p:sp>
        <p:nvSpPr>
          <p:cNvPr name="TextBox 12" id="12"/>
          <p:cNvSpPr txBox="true"/>
          <p:nvPr/>
        </p:nvSpPr>
        <p:spPr>
          <a:xfrm rot="0">
            <a:off x="1028700" y="3369343"/>
            <a:ext cx="16644465" cy="1444120"/>
          </a:xfrm>
          <a:prstGeom prst="rect">
            <a:avLst/>
          </a:prstGeom>
        </p:spPr>
        <p:txBody>
          <a:bodyPr anchor="t" rtlCol="false" tIns="0" lIns="0" bIns="0" rIns="0">
            <a:spAutoFit/>
          </a:bodyPr>
          <a:lstStyle/>
          <a:p>
            <a:pPr>
              <a:lnSpc>
                <a:spcPts val="9856"/>
              </a:lnSpc>
            </a:pPr>
            <a:r>
              <a:rPr lang="en-US" sz="13502">
                <a:solidFill>
                  <a:srgbClr val="FFFFFF"/>
                </a:solidFill>
                <a:latin typeface="Ara Hamah Alfidaa"/>
              </a:rPr>
              <a:t>Prediction des prix des vols</a:t>
            </a:r>
          </a:p>
        </p:txBody>
      </p:sp>
      <p:grpSp>
        <p:nvGrpSpPr>
          <p:cNvPr name="Group 13" id="13"/>
          <p:cNvGrpSpPr/>
          <p:nvPr/>
        </p:nvGrpSpPr>
        <p:grpSpPr>
          <a:xfrm rot="0">
            <a:off x="1005180" y="5910957"/>
            <a:ext cx="5174327" cy="940710"/>
            <a:chOff x="0" y="0"/>
            <a:chExt cx="6899103" cy="1254280"/>
          </a:xfrm>
        </p:grpSpPr>
        <p:sp>
          <p:nvSpPr>
            <p:cNvPr name="Freeform 14" id="14"/>
            <p:cNvSpPr/>
            <p:nvPr/>
          </p:nvSpPr>
          <p:spPr>
            <a:xfrm flipH="false" flipV="false" rot="0">
              <a:off x="329065" y="0"/>
              <a:ext cx="6570038" cy="1254280"/>
            </a:xfrm>
            <a:custGeom>
              <a:avLst/>
              <a:gdLst/>
              <a:ahLst/>
              <a:cxnLst/>
              <a:rect r="r" b="b" t="t" l="l"/>
              <a:pathLst>
                <a:path h="1254280" w="6570038">
                  <a:moveTo>
                    <a:pt x="0" y="0"/>
                  </a:moveTo>
                  <a:lnTo>
                    <a:pt x="6570038" y="0"/>
                  </a:lnTo>
                  <a:lnTo>
                    <a:pt x="6570038" y="1254280"/>
                  </a:lnTo>
                  <a:lnTo>
                    <a:pt x="0" y="12542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0" y="133023"/>
              <a:ext cx="6283675" cy="853769"/>
            </a:xfrm>
            <a:prstGeom prst="rect">
              <a:avLst/>
            </a:prstGeom>
          </p:spPr>
          <p:txBody>
            <a:bodyPr anchor="t" rtlCol="false" tIns="0" lIns="0" bIns="0" rIns="0">
              <a:spAutoFit/>
            </a:bodyPr>
            <a:lstStyle/>
            <a:p>
              <a:pPr algn="ctr">
                <a:lnSpc>
                  <a:spcPts val="5332"/>
                </a:lnSpc>
              </a:pPr>
              <a:r>
                <a:rPr lang="en-US" sz="3808" spc="331">
                  <a:solidFill>
                    <a:srgbClr val="232E54"/>
                  </a:solidFill>
                  <a:latin typeface="Tek Tall Arabic Bold"/>
                </a:rPr>
                <a:t>Presenté par :</a:t>
              </a:r>
              <a:r>
                <a:rPr lang="en-US" sz="3808" spc="331">
                  <a:solidFill>
                    <a:srgbClr val="232E54"/>
                  </a:solidFill>
                  <a:latin typeface="Tek Tall Arabic Bold"/>
                </a:rPr>
                <a:t> </a:t>
              </a:r>
            </a:p>
          </p:txBody>
        </p:sp>
      </p:grpSp>
      <p:sp>
        <p:nvSpPr>
          <p:cNvPr name="TextBox 16" id="16"/>
          <p:cNvSpPr txBox="true"/>
          <p:nvPr/>
        </p:nvSpPr>
        <p:spPr>
          <a:xfrm rot="0">
            <a:off x="12927703" y="9361257"/>
            <a:ext cx="4658006" cy="382270"/>
          </a:xfrm>
          <a:prstGeom prst="rect">
            <a:avLst/>
          </a:prstGeom>
        </p:spPr>
        <p:txBody>
          <a:bodyPr anchor="t" rtlCol="false" tIns="0" lIns="0" bIns="0" rIns="0">
            <a:spAutoFit/>
          </a:bodyPr>
          <a:lstStyle/>
          <a:p>
            <a:pPr algn="ctr">
              <a:lnSpc>
                <a:spcPts val="3079"/>
              </a:lnSpc>
              <a:spcBef>
                <a:spcPct val="0"/>
              </a:spcBef>
            </a:pPr>
            <a:r>
              <a:rPr lang="en-US" sz="2199">
                <a:solidFill>
                  <a:srgbClr val="A036BB"/>
                </a:solidFill>
                <a:latin typeface="TT Chocolates Bold"/>
              </a:rPr>
              <a:t>Année universitaire 2023-2024</a:t>
            </a:r>
          </a:p>
        </p:txBody>
      </p:sp>
      <p:grpSp>
        <p:nvGrpSpPr>
          <p:cNvPr name="Group 17" id="17"/>
          <p:cNvGrpSpPr/>
          <p:nvPr/>
        </p:nvGrpSpPr>
        <p:grpSpPr>
          <a:xfrm rot="0">
            <a:off x="10899674" y="5910957"/>
            <a:ext cx="5174327" cy="940710"/>
            <a:chOff x="0" y="0"/>
            <a:chExt cx="6899103" cy="1254280"/>
          </a:xfrm>
        </p:grpSpPr>
        <p:sp>
          <p:nvSpPr>
            <p:cNvPr name="Freeform 18" id="18"/>
            <p:cNvSpPr/>
            <p:nvPr/>
          </p:nvSpPr>
          <p:spPr>
            <a:xfrm flipH="false" flipV="false" rot="0">
              <a:off x="329065" y="0"/>
              <a:ext cx="6570038" cy="1254280"/>
            </a:xfrm>
            <a:custGeom>
              <a:avLst/>
              <a:gdLst/>
              <a:ahLst/>
              <a:cxnLst/>
              <a:rect r="r" b="b" t="t" l="l"/>
              <a:pathLst>
                <a:path h="1254280" w="6570038">
                  <a:moveTo>
                    <a:pt x="0" y="0"/>
                  </a:moveTo>
                  <a:lnTo>
                    <a:pt x="6570038" y="0"/>
                  </a:lnTo>
                  <a:lnTo>
                    <a:pt x="6570038" y="1254280"/>
                  </a:lnTo>
                  <a:lnTo>
                    <a:pt x="0" y="12542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133023"/>
              <a:ext cx="6283675" cy="853769"/>
            </a:xfrm>
            <a:prstGeom prst="rect">
              <a:avLst/>
            </a:prstGeom>
          </p:spPr>
          <p:txBody>
            <a:bodyPr anchor="t" rtlCol="false" tIns="0" lIns="0" bIns="0" rIns="0">
              <a:spAutoFit/>
            </a:bodyPr>
            <a:lstStyle/>
            <a:p>
              <a:pPr algn="ctr">
                <a:lnSpc>
                  <a:spcPts val="5332"/>
                </a:lnSpc>
              </a:pPr>
              <a:r>
                <a:rPr lang="en-US" sz="3808" spc="331">
                  <a:solidFill>
                    <a:srgbClr val="232E54"/>
                  </a:solidFill>
                  <a:latin typeface="Tek Tall Arabic Bold"/>
                </a:rPr>
                <a:t>Encadré par :</a:t>
              </a:r>
              <a:r>
                <a:rPr lang="en-US" sz="3808" spc="331">
                  <a:solidFill>
                    <a:srgbClr val="232E54"/>
                  </a:solidFill>
                  <a:latin typeface="Tek Tall Arabic Bold"/>
                </a:rPr>
                <a:t> </a:t>
              </a:r>
            </a:p>
          </p:txBody>
        </p:sp>
      </p:grpSp>
      <p:sp>
        <p:nvSpPr>
          <p:cNvPr name="TextBox 20" id="20"/>
          <p:cNvSpPr txBox="true"/>
          <p:nvPr/>
        </p:nvSpPr>
        <p:spPr>
          <a:xfrm rot="0">
            <a:off x="-481896" y="7110047"/>
            <a:ext cx="972128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AARBAT Farah</a:t>
            </a:r>
          </a:p>
        </p:txBody>
      </p:sp>
      <p:sp>
        <p:nvSpPr>
          <p:cNvPr name="TextBox 21" id="21"/>
          <p:cNvSpPr txBox="true"/>
          <p:nvPr/>
        </p:nvSpPr>
        <p:spPr>
          <a:xfrm rot="0">
            <a:off x="-481896" y="7826131"/>
            <a:ext cx="972128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AZZIZ Chaimaa</a:t>
            </a:r>
          </a:p>
        </p:txBody>
      </p:sp>
      <p:sp>
        <p:nvSpPr>
          <p:cNvPr name="TextBox 22" id="22"/>
          <p:cNvSpPr txBox="true"/>
          <p:nvPr/>
        </p:nvSpPr>
        <p:spPr>
          <a:xfrm rot="0">
            <a:off x="2817676" y="8542216"/>
            <a:ext cx="295853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GUIGUI Salma</a:t>
            </a:r>
          </a:p>
        </p:txBody>
      </p:sp>
      <p:sp>
        <p:nvSpPr>
          <p:cNvPr name="TextBox 23" id="23"/>
          <p:cNvSpPr txBox="true"/>
          <p:nvPr/>
        </p:nvSpPr>
        <p:spPr>
          <a:xfrm rot="0">
            <a:off x="9519354" y="7110047"/>
            <a:ext cx="972128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Pr. fkihi</a:t>
            </a:r>
          </a:p>
        </p:txBody>
      </p:sp>
      <p:sp>
        <p:nvSpPr>
          <p:cNvPr name="TextBox 24" id="24"/>
          <p:cNvSpPr txBox="true"/>
          <p:nvPr/>
        </p:nvSpPr>
        <p:spPr>
          <a:xfrm rot="0">
            <a:off x="9703134" y="7826131"/>
            <a:ext cx="972128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Pr. hdioud</a:t>
            </a:r>
          </a:p>
        </p:txBody>
      </p:sp>
      <p:sp>
        <p:nvSpPr>
          <p:cNvPr name="TextBox 25" id="25"/>
          <p:cNvSpPr txBox="true"/>
          <p:nvPr/>
        </p:nvSpPr>
        <p:spPr>
          <a:xfrm rot="0">
            <a:off x="9969834" y="8542216"/>
            <a:ext cx="9721289" cy="716084"/>
          </a:xfrm>
          <a:prstGeom prst="rect">
            <a:avLst/>
          </a:prstGeom>
        </p:spPr>
        <p:txBody>
          <a:bodyPr anchor="t" rtlCol="false" tIns="0" lIns="0" bIns="0" rIns="0">
            <a:spAutoFit/>
          </a:bodyPr>
          <a:lstStyle/>
          <a:p>
            <a:pPr algn="ctr">
              <a:lnSpc>
                <a:spcPts val="5689"/>
              </a:lnSpc>
            </a:pPr>
            <a:r>
              <a:rPr lang="en-US" sz="4741" spc="71">
                <a:solidFill>
                  <a:srgbClr val="FFFFFF"/>
                </a:solidFill>
                <a:latin typeface="Ara Hamah Alfidaa"/>
              </a:rPr>
              <a:t>Pr. Hamlaoui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TextBox 4" id="4"/>
          <p:cNvSpPr txBox="true"/>
          <p:nvPr/>
        </p:nvSpPr>
        <p:spPr>
          <a:xfrm rot="0">
            <a:off x="1982702" y="3365678"/>
            <a:ext cx="14322596" cy="4155720"/>
          </a:xfrm>
          <a:prstGeom prst="rect">
            <a:avLst/>
          </a:prstGeom>
        </p:spPr>
        <p:txBody>
          <a:bodyPr anchor="t" rtlCol="false" tIns="0" lIns="0" bIns="0" rIns="0">
            <a:spAutoFit/>
          </a:bodyPr>
          <a:lstStyle/>
          <a:p>
            <a:pPr algn="ctr">
              <a:lnSpc>
                <a:spcPts val="15536"/>
              </a:lnSpc>
            </a:pPr>
            <a:r>
              <a:rPr lang="en-US" sz="18277">
                <a:solidFill>
                  <a:srgbClr val="FFFFFF"/>
                </a:solidFill>
                <a:latin typeface="Ara Hamah Alfidaa"/>
              </a:rPr>
              <a:t>Nettoyages de donnees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1982702" y="2334695"/>
            <a:ext cx="14695819" cy="6697652"/>
          </a:xfrm>
          <a:custGeom>
            <a:avLst/>
            <a:gdLst/>
            <a:ahLst/>
            <a:cxnLst/>
            <a:rect r="r" b="b" t="t" l="l"/>
            <a:pathLst>
              <a:path h="6697652" w="14695819">
                <a:moveTo>
                  <a:pt x="0" y="0"/>
                </a:moveTo>
                <a:lnTo>
                  <a:pt x="14695820" y="0"/>
                </a:lnTo>
                <a:lnTo>
                  <a:pt x="14695820" y="6697652"/>
                </a:lnTo>
                <a:lnTo>
                  <a:pt x="0" y="6697652"/>
                </a:lnTo>
                <a:lnTo>
                  <a:pt x="0" y="0"/>
                </a:lnTo>
                <a:close/>
              </a:path>
            </a:pathLst>
          </a:custGeom>
          <a:blipFill>
            <a:blip r:embed="rId5"/>
            <a:stretch>
              <a:fillRect l="0" t="0" r="0" b="0"/>
            </a:stretch>
          </a:blipFill>
        </p:spPr>
      </p:sp>
      <p:sp>
        <p:nvSpPr>
          <p:cNvPr name="TextBox 5" id="5"/>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Valeurs manquantes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1456008" y="2810376"/>
            <a:ext cx="6667383" cy="6447924"/>
          </a:xfrm>
          <a:custGeom>
            <a:avLst/>
            <a:gdLst/>
            <a:ahLst/>
            <a:cxnLst/>
            <a:rect r="r" b="b" t="t" l="l"/>
            <a:pathLst>
              <a:path h="6447924" w="6667383">
                <a:moveTo>
                  <a:pt x="0" y="0"/>
                </a:moveTo>
                <a:lnTo>
                  <a:pt x="6667383" y="0"/>
                </a:lnTo>
                <a:lnTo>
                  <a:pt x="6667383" y="6447924"/>
                </a:lnTo>
                <a:lnTo>
                  <a:pt x="0" y="6447924"/>
                </a:lnTo>
                <a:lnTo>
                  <a:pt x="0" y="0"/>
                </a:lnTo>
                <a:close/>
              </a:path>
            </a:pathLst>
          </a:custGeom>
          <a:blipFill>
            <a:blip r:embed="rId5"/>
            <a:stretch>
              <a:fillRect l="0" t="0" r="0" b="0"/>
            </a:stretch>
          </a:blipFill>
        </p:spPr>
      </p:sp>
      <p:sp>
        <p:nvSpPr>
          <p:cNvPr name="Freeform 5" id="5"/>
          <p:cNvSpPr/>
          <p:nvPr/>
        </p:nvSpPr>
        <p:spPr>
          <a:xfrm flipH="false" flipV="false" rot="0">
            <a:off x="10332895" y="2810376"/>
            <a:ext cx="6499098" cy="6447924"/>
          </a:xfrm>
          <a:custGeom>
            <a:avLst/>
            <a:gdLst/>
            <a:ahLst/>
            <a:cxnLst/>
            <a:rect r="r" b="b" t="t" l="l"/>
            <a:pathLst>
              <a:path h="6447924" w="6499098">
                <a:moveTo>
                  <a:pt x="0" y="0"/>
                </a:moveTo>
                <a:lnTo>
                  <a:pt x="6499097" y="0"/>
                </a:lnTo>
                <a:lnTo>
                  <a:pt x="6499097" y="6447924"/>
                </a:lnTo>
                <a:lnTo>
                  <a:pt x="0" y="6447924"/>
                </a:lnTo>
                <a:lnTo>
                  <a:pt x="0" y="0"/>
                </a:lnTo>
                <a:close/>
              </a:path>
            </a:pathLst>
          </a:custGeom>
          <a:blipFill>
            <a:blip r:embed="rId6"/>
            <a:stretch>
              <a:fillRect l="0" t="0" r="0" b="0"/>
            </a:stretch>
          </a:blipFill>
        </p:spPr>
      </p:sp>
      <p:sp>
        <p:nvSpPr>
          <p:cNvPr name="TextBox 6" id="6"/>
          <p:cNvSpPr txBox="true"/>
          <p:nvPr/>
        </p:nvSpPr>
        <p:spPr>
          <a:xfrm rot="0">
            <a:off x="1604033" y="816696"/>
            <a:ext cx="15079934" cy="1291590"/>
          </a:xfrm>
          <a:prstGeom prst="rect">
            <a:avLst/>
          </a:prstGeom>
        </p:spPr>
        <p:txBody>
          <a:bodyPr anchor="t" rtlCol="false" tIns="0" lIns="0" bIns="0" rIns="0">
            <a:spAutoFit/>
          </a:bodyPr>
          <a:lstStyle/>
          <a:p>
            <a:pPr algn="ctr">
              <a:lnSpc>
                <a:spcPts val="9600"/>
              </a:lnSpc>
            </a:pPr>
            <a:r>
              <a:rPr lang="en-US" sz="9600">
                <a:solidFill>
                  <a:srgbClr val="FFFFFF"/>
                </a:solidFill>
                <a:latin typeface="Ara Hamah Alfidaa"/>
              </a:rPr>
              <a:t>Elimination des valeurs aberrantes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1028700" y="3022504"/>
            <a:ext cx="16685034" cy="6697652"/>
          </a:xfrm>
          <a:custGeom>
            <a:avLst/>
            <a:gdLst/>
            <a:ahLst/>
            <a:cxnLst/>
            <a:rect r="r" b="b" t="t" l="l"/>
            <a:pathLst>
              <a:path h="6697652" w="16685034">
                <a:moveTo>
                  <a:pt x="0" y="0"/>
                </a:moveTo>
                <a:lnTo>
                  <a:pt x="16685034" y="0"/>
                </a:lnTo>
                <a:lnTo>
                  <a:pt x="16685034" y="6697652"/>
                </a:lnTo>
                <a:lnTo>
                  <a:pt x="0" y="6697652"/>
                </a:lnTo>
                <a:lnTo>
                  <a:pt x="0" y="0"/>
                </a:lnTo>
                <a:close/>
              </a:path>
            </a:pathLst>
          </a:custGeom>
          <a:blipFill>
            <a:blip r:embed="rId5"/>
            <a:stretch>
              <a:fillRect l="0" t="0" r="0" b="0"/>
            </a:stretch>
          </a:blipFill>
        </p:spPr>
      </p:sp>
      <p:sp>
        <p:nvSpPr>
          <p:cNvPr name="Freeform 5" id="5"/>
          <p:cNvSpPr/>
          <p:nvPr/>
        </p:nvSpPr>
        <p:spPr>
          <a:xfrm flipH="false" flipV="false" rot="0">
            <a:off x="16760827" y="1612201"/>
            <a:ext cx="1905814" cy="1410302"/>
          </a:xfrm>
          <a:custGeom>
            <a:avLst/>
            <a:gdLst/>
            <a:ahLst/>
            <a:cxnLst/>
            <a:rect r="r" b="b" t="t" l="l"/>
            <a:pathLst>
              <a:path h="1410302" w="1905814">
                <a:moveTo>
                  <a:pt x="0" y="0"/>
                </a:moveTo>
                <a:lnTo>
                  <a:pt x="1905814" y="0"/>
                </a:lnTo>
                <a:lnTo>
                  <a:pt x="1905814" y="1410303"/>
                </a:lnTo>
                <a:lnTo>
                  <a:pt x="0" y="1410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Ingenierie des caracteristiques</a:t>
            </a:r>
          </a:p>
        </p:txBody>
      </p:sp>
      <p:sp>
        <p:nvSpPr>
          <p:cNvPr name="Freeform 7" id="7"/>
          <p:cNvSpPr/>
          <p:nvPr/>
        </p:nvSpPr>
        <p:spPr>
          <a:xfrm flipH="false" flipV="false" rot="0">
            <a:off x="10381184" y="1612201"/>
            <a:ext cx="1905814" cy="1410302"/>
          </a:xfrm>
          <a:custGeom>
            <a:avLst/>
            <a:gdLst/>
            <a:ahLst/>
            <a:cxnLst/>
            <a:rect r="r" b="b" t="t" l="l"/>
            <a:pathLst>
              <a:path h="1410302" w="1905814">
                <a:moveTo>
                  <a:pt x="0" y="0"/>
                </a:moveTo>
                <a:lnTo>
                  <a:pt x="1905813" y="0"/>
                </a:lnTo>
                <a:lnTo>
                  <a:pt x="1905813" y="1410303"/>
                </a:lnTo>
                <a:lnTo>
                  <a:pt x="0" y="1410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286997" y="1612201"/>
            <a:ext cx="1905814" cy="1410302"/>
          </a:xfrm>
          <a:custGeom>
            <a:avLst/>
            <a:gdLst/>
            <a:ahLst/>
            <a:cxnLst/>
            <a:rect r="r" b="b" t="t" l="l"/>
            <a:pathLst>
              <a:path h="1410302" w="1905814">
                <a:moveTo>
                  <a:pt x="0" y="0"/>
                </a:moveTo>
                <a:lnTo>
                  <a:pt x="1905814" y="0"/>
                </a:lnTo>
                <a:lnTo>
                  <a:pt x="1905814" y="1410303"/>
                </a:lnTo>
                <a:lnTo>
                  <a:pt x="0" y="1410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829441" y="2666663"/>
            <a:ext cx="1936123" cy="1122952"/>
          </a:xfrm>
          <a:custGeom>
            <a:avLst/>
            <a:gdLst/>
            <a:ahLst/>
            <a:cxnLst/>
            <a:rect r="r" b="b" t="t" l="l"/>
            <a:pathLst>
              <a:path h="1122952" w="1936123">
                <a:moveTo>
                  <a:pt x="0" y="0"/>
                </a:moveTo>
                <a:lnTo>
                  <a:pt x="1936123" y="0"/>
                </a:lnTo>
                <a:lnTo>
                  <a:pt x="1936123" y="1122951"/>
                </a:lnTo>
                <a:lnTo>
                  <a:pt x="0" y="112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765564" y="2606814"/>
            <a:ext cx="1936123" cy="1122952"/>
          </a:xfrm>
          <a:custGeom>
            <a:avLst/>
            <a:gdLst/>
            <a:ahLst/>
            <a:cxnLst/>
            <a:rect r="r" b="b" t="t" l="l"/>
            <a:pathLst>
              <a:path h="1122952" w="1936123">
                <a:moveTo>
                  <a:pt x="0" y="0"/>
                </a:moveTo>
                <a:lnTo>
                  <a:pt x="1936123" y="0"/>
                </a:lnTo>
                <a:lnTo>
                  <a:pt x="1936123" y="1122952"/>
                </a:lnTo>
                <a:lnTo>
                  <a:pt x="0" y="1122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351877" y="2726511"/>
            <a:ext cx="1936123" cy="1122952"/>
          </a:xfrm>
          <a:custGeom>
            <a:avLst/>
            <a:gdLst/>
            <a:ahLst/>
            <a:cxnLst/>
            <a:rect r="r" b="b" t="t" l="l"/>
            <a:pathLst>
              <a:path h="1122952" w="1936123">
                <a:moveTo>
                  <a:pt x="0" y="0"/>
                </a:moveTo>
                <a:lnTo>
                  <a:pt x="1936123" y="0"/>
                </a:lnTo>
                <a:lnTo>
                  <a:pt x="1936123" y="1122952"/>
                </a:lnTo>
                <a:lnTo>
                  <a:pt x="0" y="1122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137205" y="3248456"/>
            <a:ext cx="18013591" cy="6009844"/>
          </a:xfrm>
          <a:custGeom>
            <a:avLst/>
            <a:gdLst/>
            <a:ahLst/>
            <a:cxnLst/>
            <a:rect r="r" b="b" t="t" l="l"/>
            <a:pathLst>
              <a:path h="6009844" w="18013591">
                <a:moveTo>
                  <a:pt x="0" y="0"/>
                </a:moveTo>
                <a:lnTo>
                  <a:pt x="18013590" y="0"/>
                </a:lnTo>
                <a:lnTo>
                  <a:pt x="18013590" y="6009844"/>
                </a:lnTo>
                <a:lnTo>
                  <a:pt x="0" y="6009844"/>
                </a:lnTo>
                <a:lnTo>
                  <a:pt x="0" y="0"/>
                </a:lnTo>
                <a:close/>
              </a:path>
            </a:pathLst>
          </a:custGeom>
          <a:blipFill>
            <a:blip r:embed="rId5"/>
            <a:stretch>
              <a:fillRect l="0" t="0" r="0" b="0"/>
            </a:stretch>
          </a:blipFill>
        </p:spPr>
      </p:sp>
      <p:sp>
        <p:nvSpPr>
          <p:cNvPr name="TextBox 5" id="5"/>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Encodage des variables</a:t>
            </a:r>
          </a:p>
        </p:txBody>
      </p:sp>
      <p:sp>
        <p:nvSpPr>
          <p:cNvPr name="Freeform 6" id="6"/>
          <p:cNvSpPr/>
          <p:nvPr/>
        </p:nvSpPr>
        <p:spPr>
          <a:xfrm flipH="false" flipV="false" rot="0">
            <a:off x="-830857" y="3022504"/>
            <a:ext cx="1936123" cy="1122952"/>
          </a:xfrm>
          <a:custGeom>
            <a:avLst/>
            <a:gdLst/>
            <a:ahLst/>
            <a:cxnLst/>
            <a:rect r="r" b="b" t="t" l="l"/>
            <a:pathLst>
              <a:path h="1122952" w="1936123">
                <a:moveTo>
                  <a:pt x="0" y="0"/>
                </a:moveTo>
                <a:lnTo>
                  <a:pt x="1936123" y="0"/>
                </a:lnTo>
                <a:lnTo>
                  <a:pt x="1936123" y="1122951"/>
                </a:lnTo>
                <a:lnTo>
                  <a:pt x="0" y="11229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84663" y="3022504"/>
            <a:ext cx="1936123" cy="1122952"/>
          </a:xfrm>
          <a:custGeom>
            <a:avLst/>
            <a:gdLst/>
            <a:ahLst/>
            <a:cxnLst/>
            <a:rect r="r" b="b" t="t" l="l"/>
            <a:pathLst>
              <a:path h="1122952" w="1936123">
                <a:moveTo>
                  <a:pt x="0" y="0"/>
                </a:moveTo>
                <a:lnTo>
                  <a:pt x="1936123" y="0"/>
                </a:lnTo>
                <a:lnTo>
                  <a:pt x="1936123" y="1122951"/>
                </a:lnTo>
                <a:lnTo>
                  <a:pt x="0" y="11229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20786" y="3022504"/>
            <a:ext cx="1936123" cy="1122952"/>
          </a:xfrm>
          <a:custGeom>
            <a:avLst/>
            <a:gdLst/>
            <a:ahLst/>
            <a:cxnLst/>
            <a:rect r="r" b="b" t="t" l="l"/>
            <a:pathLst>
              <a:path h="1122952" w="1936123">
                <a:moveTo>
                  <a:pt x="0" y="0"/>
                </a:moveTo>
                <a:lnTo>
                  <a:pt x="1936124" y="0"/>
                </a:lnTo>
                <a:lnTo>
                  <a:pt x="1936124" y="1122951"/>
                </a:lnTo>
                <a:lnTo>
                  <a:pt x="0" y="11229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333185" y="3248456"/>
            <a:ext cx="1322605" cy="767111"/>
          </a:xfrm>
          <a:custGeom>
            <a:avLst/>
            <a:gdLst/>
            <a:ahLst/>
            <a:cxnLst/>
            <a:rect r="r" b="b" t="t" l="l"/>
            <a:pathLst>
              <a:path h="767111" w="1322605">
                <a:moveTo>
                  <a:pt x="0" y="0"/>
                </a:moveTo>
                <a:lnTo>
                  <a:pt x="1322604" y="0"/>
                </a:lnTo>
                <a:lnTo>
                  <a:pt x="1322604" y="767111"/>
                </a:lnTo>
                <a:lnTo>
                  <a:pt x="0" y="767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374626" y="2890098"/>
            <a:ext cx="18483044" cy="4049604"/>
          </a:xfrm>
          <a:prstGeom prst="rect">
            <a:avLst/>
          </a:prstGeom>
        </p:spPr>
        <p:txBody>
          <a:bodyPr anchor="t" rtlCol="false" tIns="0" lIns="0" bIns="0" rIns="0">
            <a:spAutoFit/>
          </a:bodyPr>
          <a:lstStyle/>
          <a:p>
            <a:pPr algn="ctr">
              <a:lnSpc>
                <a:spcPts val="33021"/>
              </a:lnSpc>
            </a:pPr>
            <a:r>
              <a:rPr lang="en-US" sz="23587">
                <a:solidFill>
                  <a:srgbClr val="FFFFFF"/>
                </a:solidFill>
                <a:latin typeface="Ara Hamah Alfidaa"/>
              </a:rPr>
              <a:t>Prediction</a:t>
            </a:r>
          </a:p>
        </p:txBody>
      </p:sp>
      <p:grpSp>
        <p:nvGrpSpPr>
          <p:cNvPr name="Group 5" id="5"/>
          <p:cNvGrpSpPr/>
          <p:nvPr/>
        </p:nvGrpSpPr>
        <p:grpSpPr>
          <a:xfrm rot="0">
            <a:off x="2449067" y="2850463"/>
            <a:ext cx="1525604" cy="2293037"/>
            <a:chOff x="0" y="0"/>
            <a:chExt cx="2034139" cy="3057382"/>
          </a:xfrm>
        </p:grpSpPr>
        <p:sp>
          <p:nvSpPr>
            <p:cNvPr name="Freeform 6" id="6"/>
            <p:cNvSpPr/>
            <p:nvPr/>
          </p:nvSpPr>
          <p:spPr>
            <a:xfrm flipH="false" flipV="false" rot="-5400000">
              <a:off x="-165569" y="581842"/>
              <a:ext cx="2365277" cy="2034139"/>
            </a:xfrm>
            <a:custGeom>
              <a:avLst/>
              <a:gdLst/>
              <a:ahLst/>
              <a:cxnLst/>
              <a:rect r="r" b="b" t="t" l="l"/>
              <a:pathLst>
                <a:path h="2034139" w="2365277">
                  <a:moveTo>
                    <a:pt x="0" y="0"/>
                  </a:moveTo>
                  <a:lnTo>
                    <a:pt x="2365277" y="0"/>
                  </a:lnTo>
                  <a:lnTo>
                    <a:pt x="2365277" y="2034138"/>
                  </a:lnTo>
                  <a:lnTo>
                    <a:pt x="0" y="203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95275"/>
              <a:ext cx="1969592" cy="3352657"/>
            </a:xfrm>
            <a:prstGeom prst="rect">
              <a:avLst/>
            </a:prstGeom>
          </p:spPr>
          <p:txBody>
            <a:bodyPr anchor="t" rtlCol="false" tIns="0" lIns="0" bIns="0" rIns="0">
              <a:spAutoFit/>
            </a:bodyPr>
            <a:lstStyle/>
            <a:p>
              <a:pPr algn="ctr">
                <a:lnSpc>
                  <a:spcPts val="21150"/>
                </a:lnSpc>
              </a:pPr>
              <a:r>
                <a:rPr lang="en-US" sz="15107">
                  <a:solidFill>
                    <a:srgbClr val="374F90"/>
                  </a:solidFill>
                  <a:latin typeface="Ara Hamah Alfidaa"/>
                </a:rPr>
                <a:t>3</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79749"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10800000">
            <a:off x="1732778" y="2467286"/>
            <a:ext cx="2674131" cy="2299753"/>
          </a:xfrm>
          <a:custGeom>
            <a:avLst/>
            <a:gdLst/>
            <a:ahLst/>
            <a:cxnLst/>
            <a:rect r="r" b="b" t="t" l="l"/>
            <a:pathLst>
              <a:path h="2299753" w="2674131">
                <a:moveTo>
                  <a:pt x="0" y="0"/>
                </a:moveTo>
                <a:lnTo>
                  <a:pt x="2674132" y="0"/>
                </a:lnTo>
                <a:lnTo>
                  <a:pt x="2674132" y="2299753"/>
                </a:lnTo>
                <a:lnTo>
                  <a:pt x="0" y="2299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5600180" y="2467286"/>
            <a:ext cx="2674131" cy="2299753"/>
          </a:xfrm>
          <a:custGeom>
            <a:avLst/>
            <a:gdLst/>
            <a:ahLst/>
            <a:cxnLst/>
            <a:rect r="r" b="b" t="t" l="l"/>
            <a:pathLst>
              <a:path h="2299753" w="2674131">
                <a:moveTo>
                  <a:pt x="0" y="0"/>
                </a:moveTo>
                <a:lnTo>
                  <a:pt x="2674131" y="0"/>
                </a:lnTo>
                <a:lnTo>
                  <a:pt x="2674131" y="2299753"/>
                </a:lnTo>
                <a:lnTo>
                  <a:pt x="0" y="2299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9615673" y="2467286"/>
            <a:ext cx="2674131" cy="2299753"/>
          </a:xfrm>
          <a:custGeom>
            <a:avLst/>
            <a:gdLst/>
            <a:ahLst/>
            <a:cxnLst/>
            <a:rect r="r" b="b" t="t" l="l"/>
            <a:pathLst>
              <a:path h="2299753" w="2674131">
                <a:moveTo>
                  <a:pt x="0" y="0"/>
                </a:moveTo>
                <a:lnTo>
                  <a:pt x="2674132" y="0"/>
                </a:lnTo>
                <a:lnTo>
                  <a:pt x="2674132" y="2299753"/>
                </a:lnTo>
                <a:lnTo>
                  <a:pt x="0" y="2299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631167" y="2467286"/>
            <a:ext cx="2674131" cy="2299753"/>
          </a:xfrm>
          <a:custGeom>
            <a:avLst/>
            <a:gdLst/>
            <a:ahLst/>
            <a:cxnLst/>
            <a:rect r="r" b="b" t="t" l="l"/>
            <a:pathLst>
              <a:path h="2299753" w="2674131">
                <a:moveTo>
                  <a:pt x="0" y="0"/>
                </a:moveTo>
                <a:lnTo>
                  <a:pt x="2674131" y="0"/>
                </a:lnTo>
                <a:lnTo>
                  <a:pt x="2674131" y="2299753"/>
                </a:lnTo>
                <a:lnTo>
                  <a:pt x="0" y="2299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41420" y="5471889"/>
            <a:ext cx="20031463" cy="3390444"/>
          </a:xfrm>
          <a:custGeom>
            <a:avLst/>
            <a:gdLst/>
            <a:ahLst/>
            <a:cxnLst/>
            <a:rect r="r" b="b" t="t" l="l"/>
            <a:pathLst>
              <a:path h="3390444" w="20031463">
                <a:moveTo>
                  <a:pt x="0" y="0"/>
                </a:moveTo>
                <a:lnTo>
                  <a:pt x="20031463" y="0"/>
                </a:lnTo>
                <a:lnTo>
                  <a:pt x="20031463" y="3390444"/>
                </a:lnTo>
                <a:lnTo>
                  <a:pt x="0" y="3390444"/>
                </a:lnTo>
                <a:lnTo>
                  <a:pt x="0" y="0"/>
                </a:lnTo>
                <a:close/>
              </a:path>
            </a:pathLst>
          </a:custGeom>
          <a:blipFill>
            <a:blip r:embed="rId6"/>
            <a:stretch>
              <a:fillRect l="0" t="0" r="0" b="0"/>
            </a:stretch>
          </a:blipFill>
        </p:spPr>
      </p:sp>
      <p:sp>
        <p:nvSpPr>
          <p:cNvPr name="TextBox 9" id="9"/>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Algorithmes de prediction</a:t>
            </a:r>
          </a:p>
        </p:txBody>
      </p:sp>
      <p:sp>
        <p:nvSpPr>
          <p:cNvPr name="TextBox 10" id="10"/>
          <p:cNvSpPr txBox="true"/>
          <p:nvPr/>
        </p:nvSpPr>
        <p:spPr>
          <a:xfrm rot="0">
            <a:off x="723383" y="2787218"/>
            <a:ext cx="4695822" cy="1555115"/>
          </a:xfrm>
          <a:prstGeom prst="rect">
            <a:avLst/>
          </a:prstGeom>
        </p:spPr>
        <p:txBody>
          <a:bodyPr anchor="t" rtlCol="false" tIns="0" lIns="0" bIns="0" rIns="0">
            <a:spAutoFit/>
          </a:bodyPr>
          <a:lstStyle/>
          <a:p>
            <a:pPr algn="ctr">
              <a:lnSpc>
                <a:spcPts val="6160"/>
              </a:lnSpc>
            </a:pPr>
            <a:r>
              <a:rPr lang="en-US" sz="4400" spc="198">
                <a:solidFill>
                  <a:srgbClr val="001E70"/>
                </a:solidFill>
                <a:latin typeface="Tek Tall Arabic Bold"/>
              </a:rPr>
              <a:t>Decision </a:t>
            </a:r>
          </a:p>
          <a:p>
            <a:pPr algn="ctr">
              <a:lnSpc>
                <a:spcPts val="6160"/>
              </a:lnSpc>
            </a:pPr>
            <a:r>
              <a:rPr lang="en-US" sz="4400" spc="198">
                <a:solidFill>
                  <a:srgbClr val="001E70"/>
                </a:solidFill>
                <a:latin typeface="Tek Tall Arabic Bold"/>
              </a:rPr>
              <a:t>Tree</a:t>
            </a:r>
          </a:p>
        </p:txBody>
      </p:sp>
      <p:sp>
        <p:nvSpPr>
          <p:cNvPr name="TextBox 11" id="11"/>
          <p:cNvSpPr txBox="true"/>
          <p:nvPr/>
        </p:nvSpPr>
        <p:spPr>
          <a:xfrm rot="0">
            <a:off x="4448178" y="2785633"/>
            <a:ext cx="4695822" cy="1555115"/>
          </a:xfrm>
          <a:prstGeom prst="rect">
            <a:avLst/>
          </a:prstGeom>
        </p:spPr>
        <p:txBody>
          <a:bodyPr anchor="t" rtlCol="false" tIns="0" lIns="0" bIns="0" rIns="0">
            <a:spAutoFit/>
          </a:bodyPr>
          <a:lstStyle/>
          <a:p>
            <a:pPr algn="ctr">
              <a:lnSpc>
                <a:spcPts val="6160"/>
              </a:lnSpc>
            </a:pPr>
            <a:r>
              <a:rPr lang="en-US" sz="4400" spc="198">
                <a:solidFill>
                  <a:srgbClr val="001E70"/>
                </a:solidFill>
                <a:latin typeface="Tek Tall Arabic Bold"/>
              </a:rPr>
              <a:t>XG</a:t>
            </a:r>
          </a:p>
          <a:p>
            <a:pPr algn="ctr">
              <a:lnSpc>
                <a:spcPts val="6160"/>
              </a:lnSpc>
            </a:pPr>
            <a:r>
              <a:rPr lang="en-US" sz="4400" spc="198">
                <a:solidFill>
                  <a:srgbClr val="001E70"/>
                </a:solidFill>
                <a:latin typeface="Tek Tall Arabic Bold"/>
              </a:rPr>
              <a:t>Boost</a:t>
            </a:r>
          </a:p>
        </p:txBody>
      </p:sp>
      <p:sp>
        <p:nvSpPr>
          <p:cNvPr name="TextBox 12" id="12"/>
          <p:cNvSpPr txBox="true"/>
          <p:nvPr/>
        </p:nvSpPr>
        <p:spPr>
          <a:xfrm rot="0">
            <a:off x="8684107" y="2815793"/>
            <a:ext cx="4421917" cy="1402994"/>
          </a:xfrm>
          <a:prstGeom prst="rect">
            <a:avLst/>
          </a:prstGeom>
        </p:spPr>
        <p:txBody>
          <a:bodyPr anchor="t" rtlCol="false" tIns="0" lIns="0" bIns="0" rIns="0">
            <a:spAutoFit/>
          </a:bodyPr>
          <a:lstStyle/>
          <a:p>
            <a:pPr algn="ctr">
              <a:lnSpc>
                <a:spcPts val="5664"/>
              </a:lnSpc>
            </a:pPr>
            <a:r>
              <a:rPr lang="en-US" sz="4045" spc="182">
                <a:solidFill>
                  <a:srgbClr val="001E70"/>
                </a:solidFill>
                <a:latin typeface="Tek Tall Arabic Bold"/>
              </a:rPr>
              <a:t>Linear</a:t>
            </a:r>
          </a:p>
          <a:p>
            <a:pPr algn="ctr">
              <a:lnSpc>
                <a:spcPts val="5664"/>
              </a:lnSpc>
            </a:pPr>
            <a:r>
              <a:rPr lang="en-US" sz="4045" spc="182">
                <a:solidFill>
                  <a:srgbClr val="001E70"/>
                </a:solidFill>
                <a:latin typeface="Tek Tall Arabic Bold"/>
              </a:rPr>
              <a:t>Regression</a:t>
            </a:r>
          </a:p>
        </p:txBody>
      </p:sp>
      <p:sp>
        <p:nvSpPr>
          <p:cNvPr name="TextBox 13" id="13"/>
          <p:cNvSpPr txBox="true"/>
          <p:nvPr/>
        </p:nvSpPr>
        <p:spPr>
          <a:xfrm rot="0">
            <a:off x="12470780" y="2787218"/>
            <a:ext cx="4695822" cy="1555115"/>
          </a:xfrm>
          <a:prstGeom prst="rect">
            <a:avLst/>
          </a:prstGeom>
        </p:spPr>
        <p:txBody>
          <a:bodyPr anchor="t" rtlCol="false" tIns="0" lIns="0" bIns="0" rIns="0">
            <a:spAutoFit/>
          </a:bodyPr>
          <a:lstStyle/>
          <a:p>
            <a:pPr algn="ctr">
              <a:lnSpc>
                <a:spcPts val="6160"/>
              </a:lnSpc>
            </a:pPr>
            <a:r>
              <a:rPr lang="en-US" sz="4400" spc="198">
                <a:solidFill>
                  <a:srgbClr val="001E70"/>
                </a:solidFill>
                <a:latin typeface="Tek Tall Arabic Bold"/>
              </a:rPr>
              <a:t>Random</a:t>
            </a:r>
          </a:p>
          <a:p>
            <a:pPr algn="ctr">
              <a:lnSpc>
                <a:spcPts val="6160"/>
              </a:lnSpc>
            </a:pPr>
            <a:r>
              <a:rPr lang="en-US" sz="4400" spc="198">
                <a:solidFill>
                  <a:srgbClr val="001E70"/>
                </a:solidFill>
                <a:latin typeface="Tek Tall Arabic Bold"/>
              </a:rPr>
              <a:t>Forest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7022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311891" y="4598042"/>
            <a:ext cx="18599891" cy="2134650"/>
          </a:xfrm>
          <a:custGeom>
            <a:avLst/>
            <a:gdLst/>
            <a:ahLst/>
            <a:cxnLst/>
            <a:rect r="r" b="b" t="t" l="l"/>
            <a:pathLst>
              <a:path h="2134650" w="18599891">
                <a:moveTo>
                  <a:pt x="0" y="0"/>
                </a:moveTo>
                <a:lnTo>
                  <a:pt x="18599891" y="0"/>
                </a:lnTo>
                <a:lnTo>
                  <a:pt x="18599891" y="2134650"/>
                </a:lnTo>
                <a:lnTo>
                  <a:pt x="0" y="2134650"/>
                </a:lnTo>
                <a:lnTo>
                  <a:pt x="0" y="0"/>
                </a:lnTo>
                <a:close/>
              </a:path>
            </a:pathLst>
          </a:custGeom>
          <a:blipFill>
            <a:blip r:embed="rId4"/>
            <a:stretch>
              <a:fillRect l="-11040" t="-2505" r="-11383" b="0"/>
            </a:stretch>
          </a:blipFill>
        </p:spPr>
      </p:sp>
      <p:sp>
        <p:nvSpPr>
          <p:cNvPr name="TextBox 5" id="5"/>
          <p:cNvSpPr txBox="true"/>
          <p:nvPr/>
        </p:nvSpPr>
        <p:spPr>
          <a:xfrm rot="0">
            <a:off x="1344758" y="826367"/>
            <a:ext cx="15598483" cy="2458974"/>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Optimisation des hyperparametres du Random Forest</a:t>
            </a:r>
          </a:p>
        </p:txBody>
      </p:sp>
      <p:sp>
        <p:nvSpPr>
          <p:cNvPr name="Freeform 6" id="6"/>
          <p:cNvSpPr/>
          <p:nvPr/>
        </p:nvSpPr>
        <p:spPr>
          <a:xfrm flipH="false" flipV="false" rot="0">
            <a:off x="15684686" y="5349343"/>
            <a:ext cx="3149229" cy="1826553"/>
          </a:xfrm>
          <a:custGeom>
            <a:avLst/>
            <a:gdLst/>
            <a:ahLst/>
            <a:cxnLst/>
            <a:rect r="r" b="b" t="t" l="l"/>
            <a:pathLst>
              <a:path h="1826553" w="3149229">
                <a:moveTo>
                  <a:pt x="0" y="0"/>
                </a:moveTo>
                <a:lnTo>
                  <a:pt x="3149228" y="0"/>
                </a:lnTo>
                <a:lnTo>
                  <a:pt x="3149228" y="1826553"/>
                </a:lnTo>
                <a:lnTo>
                  <a:pt x="0" y="1826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7022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3507014" y="1028700"/>
            <a:ext cx="9886942" cy="7632318"/>
          </a:xfrm>
          <a:custGeom>
            <a:avLst/>
            <a:gdLst/>
            <a:ahLst/>
            <a:cxnLst/>
            <a:rect r="r" b="b" t="t" l="l"/>
            <a:pathLst>
              <a:path h="7632318" w="9886942">
                <a:moveTo>
                  <a:pt x="0" y="0"/>
                </a:moveTo>
                <a:lnTo>
                  <a:pt x="9886941" y="0"/>
                </a:lnTo>
                <a:lnTo>
                  <a:pt x="9886941" y="7632318"/>
                </a:lnTo>
                <a:lnTo>
                  <a:pt x="0" y="7632318"/>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028700" y="3587407"/>
            <a:ext cx="16784808" cy="3671907"/>
          </a:xfrm>
          <a:prstGeom prst="rect">
            <a:avLst/>
          </a:prstGeom>
        </p:spPr>
        <p:txBody>
          <a:bodyPr anchor="t" rtlCol="false" tIns="0" lIns="0" bIns="0" rIns="0">
            <a:spAutoFit/>
          </a:bodyPr>
          <a:lstStyle/>
          <a:p>
            <a:pPr algn="ctr">
              <a:lnSpc>
                <a:spcPts val="29987"/>
              </a:lnSpc>
            </a:pPr>
            <a:r>
              <a:rPr lang="en-US" sz="21419">
                <a:solidFill>
                  <a:srgbClr val="FFFFFF"/>
                </a:solidFill>
                <a:latin typeface="Ara Hamah Alfidaa"/>
              </a:rPr>
              <a:t>Tableau de bord</a:t>
            </a:r>
          </a:p>
        </p:txBody>
      </p:sp>
      <p:grpSp>
        <p:nvGrpSpPr>
          <p:cNvPr name="Group 5" id="5"/>
          <p:cNvGrpSpPr/>
          <p:nvPr/>
        </p:nvGrpSpPr>
        <p:grpSpPr>
          <a:xfrm rot="0">
            <a:off x="777030" y="2598907"/>
            <a:ext cx="1692969" cy="2544593"/>
            <a:chOff x="0" y="0"/>
            <a:chExt cx="2257293" cy="3392791"/>
          </a:xfrm>
        </p:grpSpPr>
        <p:sp>
          <p:nvSpPr>
            <p:cNvPr name="Freeform 6" id="6"/>
            <p:cNvSpPr/>
            <p:nvPr/>
          </p:nvSpPr>
          <p:spPr>
            <a:xfrm flipH="false" flipV="false" rot="-5400000">
              <a:off x="-183733" y="645672"/>
              <a:ext cx="2624759" cy="2257293"/>
            </a:xfrm>
            <a:custGeom>
              <a:avLst/>
              <a:gdLst/>
              <a:ahLst/>
              <a:cxnLst/>
              <a:rect r="r" b="b" t="t" l="l"/>
              <a:pathLst>
                <a:path h="2257293" w="2624759">
                  <a:moveTo>
                    <a:pt x="0" y="0"/>
                  </a:moveTo>
                  <a:lnTo>
                    <a:pt x="2624759" y="0"/>
                  </a:lnTo>
                  <a:lnTo>
                    <a:pt x="2624759" y="2257293"/>
                  </a:lnTo>
                  <a:lnTo>
                    <a:pt x="0" y="22572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23850"/>
              <a:ext cx="2185665" cy="3716641"/>
            </a:xfrm>
            <a:prstGeom prst="rect">
              <a:avLst/>
            </a:prstGeom>
          </p:spPr>
          <p:txBody>
            <a:bodyPr anchor="t" rtlCol="false" tIns="0" lIns="0" bIns="0" rIns="0">
              <a:spAutoFit/>
            </a:bodyPr>
            <a:lstStyle/>
            <a:p>
              <a:pPr algn="ctr">
                <a:lnSpc>
                  <a:spcPts val="23471"/>
                </a:lnSpc>
              </a:pPr>
              <a:r>
                <a:rPr lang="en-US" sz="16765">
                  <a:solidFill>
                    <a:srgbClr val="374F90"/>
                  </a:solidFill>
                  <a:latin typeface="Ara Hamah Alfidaa"/>
                </a:rPr>
                <a:t>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502849" y="-2466871"/>
            <a:ext cx="26931805" cy="19128889"/>
          </a:xfrm>
          <a:custGeom>
            <a:avLst/>
            <a:gdLst/>
            <a:ahLst/>
            <a:cxnLst/>
            <a:rect r="r" b="b" t="t" l="l"/>
            <a:pathLst>
              <a:path h="19128889" w="26931805">
                <a:moveTo>
                  <a:pt x="0" y="0"/>
                </a:moveTo>
                <a:lnTo>
                  <a:pt x="26931805" y="0"/>
                </a:lnTo>
                <a:lnTo>
                  <a:pt x="26931805" y="19128889"/>
                </a:lnTo>
                <a:lnTo>
                  <a:pt x="0" y="19128889"/>
                </a:lnTo>
                <a:lnTo>
                  <a:pt x="0" y="0"/>
                </a:lnTo>
                <a:close/>
              </a:path>
            </a:pathLst>
          </a:custGeom>
          <a:blipFill>
            <a:blip r:embed="rId3">
              <a:alphaModFix amt="53000"/>
            </a:blip>
            <a:stretch>
              <a:fillRect l="0" t="0" r="0" b="0"/>
            </a:stretch>
          </a:blipFill>
        </p:spPr>
      </p:sp>
      <p:sp>
        <p:nvSpPr>
          <p:cNvPr name="TextBox 4" id="4"/>
          <p:cNvSpPr txBox="true"/>
          <p:nvPr/>
        </p:nvSpPr>
        <p:spPr>
          <a:xfrm rot="0">
            <a:off x="1329796" y="469123"/>
            <a:ext cx="10558576" cy="3958794"/>
          </a:xfrm>
          <a:prstGeom prst="rect">
            <a:avLst/>
          </a:prstGeom>
        </p:spPr>
        <p:txBody>
          <a:bodyPr anchor="t" rtlCol="false" tIns="0" lIns="0" bIns="0" rIns="0">
            <a:spAutoFit/>
          </a:bodyPr>
          <a:lstStyle/>
          <a:p>
            <a:pPr>
              <a:lnSpc>
                <a:spcPts val="32397"/>
              </a:lnSpc>
            </a:pPr>
            <a:r>
              <a:rPr lang="en-US" sz="23140" spc="393">
                <a:solidFill>
                  <a:srgbClr val="FFFFFF"/>
                </a:solidFill>
                <a:latin typeface="Ara Hamah Alfidaa"/>
              </a:rPr>
              <a:t>Sommaire</a:t>
            </a:r>
          </a:p>
        </p:txBody>
      </p:sp>
      <p:grpSp>
        <p:nvGrpSpPr>
          <p:cNvPr name="Group 5" id="5"/>
          <p:cNvGrpSpPr/>
          <p:nvPr/>
        </p:nvGrpSpPr>
        <p:grpSpPr>
          <a:xfrm rot="0">
            <a:off x="1527827" y="4396382"/>
            <a:ext cx="875723" cy="1316242"/>
            <a:chOff x="0" y="0"/>
            <a:chExt cx="1167630" cy="1754990"/>
          </a:xfrm>
        </p:grpSpPr>
        <p:sp>
          <p:nvSpPr>
            <p:cNvPr name="Freeform 6" id="6"/>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1</a:t>
              </a:r>
            </a:p>
          </p:txBody>
        </p:sp>
      </p:grpSp>
      <p:grpSp>
        <p:nvGrpSpPr>
          <p:cNvPr name="Group 8" id="8"/>
          <p:cNvGrpSpPr/>
          <p:nvPr/>
        </p:nvGrpSpPr>
        <p:grpSpPr>
          <a:xfrm rot="0">
            <a:off x="1527827" y="5724525"/>
            <a:ext cx="875723" cy="1316242"/>
            <a:chOff x="0" y="0"/>
            <a:chExt cx="1167630" cy="1754990"/>
          </a:xfrm>
        </p:grpSpPr>
        <p:sp>
          <p:nvSpPr>
            <p:cNvPr name="Freeform 9" id="9"/>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2</a:t>
              </a:r>
            </a:p>
          </p:txBody>
        </p:sp>
      </p:grpSp>
      <p:grpSp>
        <p:nvGrpSpPr>
          <p:cNvPr name="Group 11" id="11"/>
          <p:cNvGrpSpPr/>
          <p:nvPr/>
        </p:nvGrpSpPr>
        <p:grpSpPr>
          <a:xfrm rot="0">
            <a:off x="1553335" y="7040768"/>
            <a:ext cx="875723" cy="1316242"/>
            <a:chOff x="0" y="0"/>
            <a:chExt cx="1167630" cy="1754990"/>
          </a:xfrm>
        </p:grpSpPr>
        <p:sp>
          <p:nvSpPr>
            <p:cNvPr name="Freeform 12" id="12"/>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3</a:t>
              </a:r>
            </a:p>
          </p:txBody>
        </p:sp>
      </p:grpSp>
      <p:grpSp>
        <p:nvGrpSpPr>
          <p:cNvPr name="Group 14" id="14"/>
          <p:cNvGrpSpPr/>
          <p:nvPr/>
        </p:nvGrpSpPr>
        <p:grpSpPr>
          <a:xfrm rot="0">
            <a:off x="7504454" y="4471742"/>
            <a:ext cx="875723" cy="1316242"/>
            <a:chOff x="0" y="0"/>
            <a:chExt cx="1167630" cy="1754990"/>
          </a:xfrm>
        </p:grpSpPr>
        <p:sp>
          <p:nvSpPr>
            <p:cNvPr name="Freeform 15" id="15"/>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5</a:t>
              </a:r>
            </a:p>
          </p:txBody>
        </p:sp>
      </p:grpSp>
      <p:grpSp>
        <p:nvGrpSpPr>
          <p:cNvPr name="Group 17" id="17"/>
          <p:cNvGrpSpPr/>
          <p:nvPr/>
        </p:nvGrpSpPr>
        <p:grpSpPr>
          <a:xfrm rot="0">
            <a:off x="7504454" y="5781331"/>
            <a:ext cx="875723" cy="1316242"/>
            <a:chOff x="0" y="0"/>
            <a:chExt cx="1167630" cy="1754990"/>
          </a:xfrm>
        </p:grpSpPr>
        <p:sp>
          <p:nvSpPr>
            <p:cNvPr name="Freeform 18" id="18"/>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6</a:t>
              </a:r>
            </a:p>
          </p:txBody>
        </p:sp>
      </p:grpSp>
      <p:grpSp>
        <p:nvGrpSpPr>
          <p:cNvPr name="Group 20" id="20"/>
          <p:cNvGrpSpPr/>
          <p:nvPr/>
        </p:nvGrpSpPr>
        <p:grpSpPr>
          <a:xfrm rot="0">
            <a:off x="1553335" y="8382386"/>
            <a:ext cx="875723" cy="1316242"/>
            <a:chOff x="0" y="0"/>
            <a:chExt cx="1167630" cy="1754990"/>
          </a:xfrm>
        </p:grpSpPr>
        <p:sp>
          <p:nvSpPr>
            <p:cNvPr name="Freeform 21" id="21"/>
            <p:cNvSpPr/>
            <p:nvPr/>
          </p:nvSpPr>
          <p:spPr>
            <a:xfrm flipH="false" flipV="false" rot="-5400000">
              <a:off x="-95040" y="333987"/>
              <a:ext cx="1357710" cy="1167630"/>
            </a:xfrm>
            <a:custGeom>
              <a:avLst/>
              <a:gdLst/>
              <a:ahLst/>
              <a:cxnLst/>
              <a:rect r="r" b="b" t="t" l="l"/>
              <a:pathLst>
                <a:path h="1167630" w="1357710">
                  <a:moveTo>
                    <a:pt x="0" y="0"/>
                  </a:moveTo>
                  <a:lnTo>
                    <a:pt x="1357710" y="0"/>
                  </a:lnTo>
                  <a:lnTo>
                    <a:pt x="1357710" y="1167630"/>
                  </a:lnTo>
                  <a:lnTo>
                    <a:pt x="0" y="1167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171450"/>
              <a:ext cx="1130580" cy="1926440"/>
            </a:xfrm>
            <a:prstGeom prst="rect">
              <a:avLst/>
            </a:prstGeom>
          </p:spPr>
          <p:txBody>
            <a:bodyPr anchor="t" rtlCol="false" tIns="0" lIns="0" bIns="0" rIns="0">
              <a:spAutoFit/>
            </a:bodyPr>
            <a:lstStyle/>
            <a:p>
              <a:pPr algn="ctr">
                <a:lnSpc>
                  <a:spcPts val="12140"/>
                </a:lnSpc>
              </a:pPr>
              <a:r>
                <a:rPr lang="en-US" sz="8672">
                  <a:solidFill>
                    <a:srgbClr val="374F90"/>
                  </a:solidFill>
                  <a:latin typeface="Ara Hamah Alfidaa"/>
                </a:rPr>
                <a:t>4</a:t>
              </a:r>
            </a:p>
          </p:txBody>
        </p:sp>
      </p:grpSp>
      <p:sp>
        <p:nvSpPr>
          <p:cNvPr name="Freeform 23" id="23"/>
          <p:cNvSpPr/>
          <p:nvPr/>
        </p:nvSpPr>
        <p:spPr>
          <a:xfrm flipH="false" flipV="false" rot="-612395">
            <a:off x="12737913" y="3562631"/>
            <a:ext cx="5455164" cy="5883020"/>
          </a:xfrm>
          <a:custGeom>
            <a:avLst/>
            <a:gdLst/>
            <a:ahLst/>
            <a:cxnLst/>
            <a:rect r="r" b="b" t="t" l="l"/>
            <a:pathLst>
              <a:path h="5883020" w="5455164">
                <a:moveTo>
                  <a:pt x="0" y="0"/>
                </a:moveTo>
                <a:lnTo>
                  <a:pt x="5455164" y="0"/>
                </a:lnTo>
                <a:lnTo>
                  <a:pt x="5455164" y="5883020"/>
                </a:lnTo>
                <a:lnTo>
                  <a:pt x="0" y="58830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796618" y="4847017"/>
            <a:ext cx="3812466"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Contexte général</a:t>
            </a:r>
          </a:p>
        </p:txBody>
      </p:sp>
      <p:sp>
        <p:nvSpPr>
          <p:cNvPr name="TextBox 25" id="25"/>
          <p:cNvSpPr txBox="true"/>
          <p:nvPr/>
        </p:nvSpPr>
        <p:spPr>
          <a:xfrm rot="0">
            <a:off x="2796618" y="6210533"/>
            <a:ext cx="3812466"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Jeu de données</a:t>
            </a:r>
          </a:p>
        </p:txBody>
      </p:sp>
      <p:sp>
        <p:nvSpPr>
          <p:cNvPr name="TextBox 26" id="26"/>
          <p:cNvSpPr txBox="true"/>
          <p:nvPr/>
        </p:nvSpPr>
        <p:spPr>
          <a:xfrm rot="0">
            <a:off x="2796618" y="7491216"/>
            <a:ext cx="3812466"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Prédiction</a:t>
            </a:r>
          </a:p>
        </p:txBody>
      </p:sp>
      <p:sp>
        <p:nvSpPr>
          <p:cNvPr name="TextBox 27" id="27"/>
          <p:cNvSpPr txBox="true"/>
          <p:nvPr/>
        </p:nvSpPr>
        <p:spPr>
          <a:xfrm rot="0">
            <a:off x="2796618" y="8742616"/>
            <a:ext cx="3812466"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Tableau de bord</a:t>
            </a:r>
          </a:p>
        </p:txBody>
      </p:sp>
      <p:sp>
        <p:nvSpPr>
          <p:cNvPr name="TextBox 28" id="28"/>
          <p:cNvSpPr txBox="true"/>
          <p:nvPr/>
        </p:nvSpPr>
        <p:spPr>
          <a:xfrm rot="0">
            <a:off x="8907675" y="4882041"/>
            <a:ext cx="4729902"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Méthodologie MLOps</a:t>
            </a:r>
          </a:p>
        </p:txBody>
      </p:sp>
      <p:sp>
        <p:nvSpPr>
          <p:cNvPr name="TextBox 29" id="29"/>
          <p:cNvSpPr txBox="true"/>
          <p:nvPr/>
        </p:nvSpPr>
        <p:spPr>
          <a:xfrm rot="0">
            <a:off x="8907675" y="8742616"/>
            <a:ext cx="4729902" cy="515684"/>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Outils et technologies</a:t>
            </a:r>
          </a:p>
        </p:txBody>
      </p:sp>
      <p:sp>
        <p:nvSpPr>
          <p:cNvPr name="TextBox 30" id="30"/>
          <p:cNvSpPr txBox="true"/>
          <p:nvPr/>
        </p:nvSpPr>
        <p:spPr>
          <a:xfrm rot="0">
            <a:off x="8907675" y="7340907"/>
            <a:ext cx="4729902" cy="1016103"/>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Containerisation et Automatisation</a:t>
            </a:r>
          </a:p>
        </p:txBody>
      </p:sp>
      <p:grpSp>
        <p:nvGrpSpPr>
          <p:cNvPr name="Group 31" id="31"/>
          <p:cNvGrpSpPr/>
          <p:nvPr/>
        </p:nvGrpSpPr>
        <p:grpSpPr>
          <a:xfrm rot="0">
            <a:off x="7542271" y="7179823"/>
            <a:ext cx="800090" cy="1202563"/>
            <a:chOff x="0" y="0"/>
            <a:chExt cx="1066786" cy="1603418"/>
          </a:xfrm>
        </p:grpSpPr>
        <p:sp>
          <p:nvSpPr>
            <p:cNvPr name="Freeform 32" id="3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7</a:t>
              </a:r>
            </a:p>
          </p:txBody>
        </p:sp>
      </p:grpSp>
      <p:sp>
        <p:nvSpPr>
          <p:cNvPr name="TextBox 34" id="34"/>
          <p:cNvSpPr txBox="true"/>
          <p:nvPr/>
        </p:nvSpPr>
        <p:spPr>
          <a:xfrm rot="0">
            <a:off x="8907675" y="6024664"/>
            <a:ext cx="4729902" cy="1016103"/>
          </a:xfrm>
          <a:prstGeom prst="rect">
            <a:avLst/>
          </a:prstGeom>
        </p:spPr>
        <p:txBody>
          <a:bodyPr anchor="t" rtlCol="false" tIns="0" lIns="0" bIns="0" rIns="0">
            <a:spAutoFit/>
          </a:bodyPr>
          <a:lstStyle/>
          <a:p>
            <a:pPr>
              <a:lnSpc>
                <a:spcPts val="3991"/>
              </a:lnSpc>
            </a:pPr>
            <a:r>
              <a:rPr lang="en-US" sz="3801" spc="30">
                <a:solidFill>
                  <a:srgbClr val="FFFFFF"/>
                </a:solidFill>
                <a:latin typeface="TT Chocolates"/>
              </a:rPr>
              <a:t>Developpement de l’interface</a:t>
            </a:r>
          </a:p>
        </p:txBody>
      </p:sp>
      <p:grpSp>
        <p:nvGrpSpPr>
          <p:cNvPr name="Group 35" id="35"/>
          <p:cNvGrpSpPr/>
          <p:nvPr/>
        </p:nvGrpSpPr>
        <p:grpSpPr>
          <a:xfrm rot="0">
            <a:off x="7580087" y="8357010"/>
            <a:ext cx="800090" cy="1202563"/>
            <a:chOff x="0" y="0"/>
            <a:chExt cx="1066786" cy="1603418"/>
          </a:xfrm>
        </p:grpSpPr>
        <p:sp>
          <p:nvSpPr>
            <p:cNvPr name="Freeform 36" id="3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8</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672379" y="3914106"/>
            <a:ext cx="16943242" cy="2668337"/>
          </a:xfrm>
          <a:prstGeom prst="rect">
            <a:avLst/>
          </a:prstGeom>
        </p:spPr>
        <p:txBody>
          <a:bodyPr anchor="t" rtlCol="false" tIns="0" lIns="0" bIns="0" rIns="0">
            <a:spAutoFit/>
          </a:bodyPr>
          <a:lstStyle/>
          <a:p>
            <a:pPr algn="ctr">
              <a:lnSpc>
                <a:spcPts val="10219"/>
              </a:lnSpc>
            </a:pPr>
            <a:r>
              <a:rPr lang="en-US" sz="10427">
                <a:solidFill>
                  <a:srgbClr val="FFFFFF"/>
                </a:solidFill>
                <a:latin typeface="Ara Hamah Alfidaa"/>
              </a:rPr>
              <a:t>Dashboard de Vue d’ensemble des compagnies aeriennes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1287002" y="1028700"/>
            <a:ext cx="15713996" cy="9043304"/>
          </a:xfrm>
          <a:custGeom>
            <a:avLst/>
            <a:gdLst/>
            <a:ahLst/>
            <a:cxnLst/>
            <a:rect r="r" b="b" t="t" l="l"/>
            <a:pathLst>
              <a:path h="9043304" w="15713996">
                <a:moveTo>
                  <a:pt x="0" y="0"/>
                </a:moveTo>
                <a:lnTo>
                  <a:pt x="15713996" y="0"/>
                </a:lnTo>
                <a:lnTo>
                  <a:pt x="15713996" y="9043304"/>
                </a:lnTo>
                <a:lnTo>
                  <a:pt x="0" y="9043304"/>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631998" y="3369945"/>
            <a:ext cx="14470784" cy="3356610"/>
          </a:xfrm>
          <a:prstGeom prst="rect">
            <a:avLst/>
          </a:prstGeom>
        </p:spPr>
        <p:txBody>
          <a:bodyPr anchor="t" rtlCol="false" tIns="0" lIns="0" bIns="0" rIns="0">
            <a:spAutoFit/>
          </a:bodyPr>
          <a:lstStyle/>
          <a:p>
            <a:pPr algn="ctr">
              <a:lnSpc>
                <a:spcPts val="13439"/>
              </a:lnSpc>
              <a:spcBef>
                <a:spcPct val="0"/>
              </a:spcBef>
            </a:pPr>
            <a:r>
              <a:rPr lang="en-US" sz="9600">
                <a:solidFill>
                  <a:srgbClr val="FFFFFF"/>
                </a:solidFill>
                <a:latin typeface="Ara Hamah Alfidaa"/>
              </a:rPr>
              <a:t>Dashboard des tarifs en fonction de differents facteurs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4048613" y="165058"/>
            <a:ext cx="11159104" cy="9767207"/>
          </a:xfrm>
          <a:custGeom>
            <a:avLst/>
            <a:gdLst/>
            <a:ahLst/>
            <a:cxnLst/>
            <a:rect r="r" b="b" t="t" l="l"/>
            <a:pathLst>
              <a:path h="9767207" w="11159104">
                <a:moveTo>
                  <a:pt x="0" y="0"/>
                </a:moveTo>
                <a:lnTo>
                  <a:pt x="11159103" y="0"/>
                </a:lnTo>
                <a:lnTo>
                  <a:pt x="11159103" y="9767207"/>
                </a:lnTo>
                <a:lnTo>
                  <a:pt x="0" y="9767207"/>
                </a:lnTo>
                <a:lnTo>
                  <a:pt x="0" y="0"/>
                </a:lnTo>
                <a:close/>
              </a:path>
            </a:pathLst>
          </a:custGeom>
          <a:blipFill>
            <a:blip r:embed="rId4"/>
            <a:stretch>
              <a:fillRect l="0" t="-1573" r="0" b="-1132"/>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751596" y="3515260"/>
            <a:ext cx="16784808" cy="4670900"/>
          </a:xfrm>
          <a:prstGeom prst="rect">
            <a:avLst/>
          </a:prstGeom>
        </p:spPr>
        <p:txBody>
          <a:bodyPr anchor="t" rtlCol="false" tIns="0" lIns="0" bIns="0" rIns="0">
            <a:spAutoFit/>
          </a:bodyPr>
          <a:lstStyle/>
          <a:p>
            <a:pPr algn="ctr">
              <a:lnSpc>
                <a:spcPts val="17350"/>
              </a:lnSpc>
            </a:pPr>
            <a:r>
              <a:rPr lang="en-US" sz="21419">
                <a:solidFill>
                  <a:srgbClr val="FFFFFF"/>
                </a:solidFill>
                <a:latin typeface="Ara Hamah Alfidaa"/>
              </a:rPr>
              <a:t>Methodologie MLOps</a:t>
            </a:r>
          </a:p>
        </p:txBody>
      </p:sp>
      <p:grpSp>
        <p:nvGrpSpPr>
          <p:cNvPr name="Group 5" id="5"/>
          <p:cNvGrpSpPr/>
          <p:nvPr/>
        </p:nvGrpSpPr>
        <p:grpSpPr>
          <a:xfrm rot="0">
            <a:off x="1612858" y="1790356"/>
            <a:ext cx="1639546" cy="2464295"/>
            <a:chOff x="0" y="0"/>
            <a:chExt cx="2186061" cy="3285727"/>
          </a:xfrm>
        </p:grpSpPr>
        <p:sp>
          <p:nvSpPr>
            <p:cNvPr name="Freeform 6" id="6"/>
            <p:cNvSpPr/>
            <p:nvPr/>
          </p:nvSpPr>
          <p:spPr>
            <a:xfrm flipH="false" flipV="false" rot="-5400000">
              <a:off x="-177935" y="625297"/>
              <a:ext cx="2541931" cy="2186061"/>
            </a:xfrm>
            <a:custGeom>
              <a:avLst/>
              <a:gdLst/>
              <a:ahLst/>
              <a:cxnLst/>
              <a:rect r="r" b="b" t="t" l="l"/>
              <a:pathLst>
                <a:path h="2186061" w="2541931">
                  <a:moveTo>
                    <a:pt x="0" y="0"/>
                  </a:moveTo>
                  <a:lnTo>
                    <a:pt x="2541931" y="0"/>
                  </a:lnTo>
                  <a:lnTo>
                    <a:pt x="2541931" y="2186061"/>
                  </a:lnTo>
                  <a:lnTo>
                    <a:pt x="0" y="21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14325"/>
              <a:ext cx="2116694" cy="3600052"/>
            </a:xfrm>
            <a:prstGeom prst="rect">
              <a:avLst/>
            </a:prstGeom>
          </p:spPr>
          <p:txBody>
            <a:bodyPr anchor="t" rtlCol="false" tIns="0" lIns="0" bIns="0" rIns="0">
              <a:spAutoFit/>
            </a:bodyPr>
            <a:lstStyle/>
            <a:p>
              <a:pPr algn="ctr">
                <a:lnSpc>
                  <a:spcPts val="22730"/>
                </a:lnSpc>
              </a:pPr>
              <a:r>
                <a:rPr lang="en-US" sz="16236">
                  <a:solidFill>
                    <a:srgbClr val="374F90"/>
                  </a:solidFill>
                  <a:latin typeface="Ara Hamah Alfidaa"/>
                </a:rPr>
                <a:t>5</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358404" y="1583769"/>
            <a:ext cx="17571191" cy="8703231"/>
          </a:xfrm>
          <a:custGeom>
            <a:avLst/>
            <a:gdLst/>
            <a:ahLst/>
            <a:cxnLst/>
            <a:rect r="r" b="b" t="t" l="l"/>
            <a:pathLst>
              <a:path h="8703231" w="17571191">
                <a:moveTo>
                  <a:pt x="0" y="0"/>
                </a:moveTo>
                <a:lnTo>
                  <a:pt x="17571192" y="0"/>
                </a:lnTo>
                <a:lnTo>
                  <a:pt x="17571192" y="8703231"/>
                </a:lnTo>
                <a:lnTo>
                  <a:pt x="0" y="8703231"/>
                </a:lnTo>
                <a:lnTo>
                  <a:pt x="0" y="0"/>
                </a:lnTo>
                <a:close/>
              </a:path>
            </a:pathLst>
          </a:custGeom>
          <a:blipFill>
            <a:blip r:embed="rId5"/>
            <a:stretch>
              <a:fillRect l="0" t="0" r="0" b="0"/>
            </a:stretch>
          </a:blipFill>
        </p:spPr>
      </p:sp>
      <p:sp>
        <p:nvSpPr>
          <p:cNvPr name="TextBox 5" id="5"/>
          <p:cNvSpPr txBox="true"/>
          <p:nvPr/>
        </p:nvSpPr>
        <p:spPr>
          <a:xfrm rot="0">
            <a:off x="1344758" y="489776"/>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Experiment tracking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358404" y="1583769"/>
            <a:ext cx="17571191" cy="8703231"/>
          </a:xfrm>
          <a:custGeom>
            <a:avLst/>
            <a:gdLst/>
            <a:ahLst/>
            <a:cxnLst/>
            <a:rect r="r" b="b" t="t" l="l"/>
            <a:pathLst>
              <a:path h="8703231" w="17571191">
                <a:moveTo>
                  <a:pt x="0" y="0"/>
                </a:moveTo>
                <a:lnTo>
                  <a:pt x="17571192" y="0"/>
                </a:lnTo>
                <a:lnTo>
                  <a:pt x="17571192" y="8703231"/>
                </a:lnTo>
                <a:lnTo>
                  <a:pt x="0" y="8703231"/>
                </a:lnTo>
                <a:lnTo>
                  <a:pt x="0" y="0"/>
                </a:lnTo>
                <a:close/>
              </a:path>
            </a:pathLst>
          </a:custGeom>
          <a:blipFill>
            <a:blip r:embed="rId4"/>
            <a:stretch>
              <a:fillRect l="0" t="-788" r="0" b="-788"/>
            </a:stretch>
          </a:blipFill>
        </p:spPr>
      </p:sp>
      <p:sp>
        <p:nvSpPr>
          <p:cNvPr name="TextBox 5" id="5"/>
          <p:cNvSpPr txBox="true"/>
          <p:nvPr/>
        </p:nvSpPr>
        <p:spPr>
          <a:xfrm rot="0">
            <a:off x="1344758" y="489776"/>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Model packaging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68748" y="3947575"/>
            <a:ext cx="14350504" cy="3993121"/>
          </a:xfrm>
          <a:prstGeom prst="rect">
            <a:avLst/>
          </a:prstGeom>
        </p:spPr>
        <p:txBody>
          <a:bodyPr anchor="t" rtlCol="false" tIns="0" lIns="0" bIns="0" rIns="0">
            <a:spAutoFit/>
          </a:bodyPr>
          <a:lstStyle/>
          <a:p>
            <a:pPr algn="ctr">
              <a:lnSpc>
                <a:spcPts val="14833"/>
              </a:lnSpc>
            </a:pPr>
            <a:r>
              <a:rPr lang="en-US" sz="18313">
                <a:solidFill>
                  <a:srgbClr val="FFFFFF"/>
                </a:solidFill>
                <a:latin typeface="Ara Hamah Alfidaa"/>
              </a:rPr>
              <a:t>Developpement de l’interface</a:t>
            </a:r>
          </a:p>
        </p:txBody>
      </p:sp>
      <p:grpSp>
        <p:nvGrpSpPr>
          <p:cNvPr name="Group 5" id="5"/>
          <p:cNvGrpSpPr/>
          <p:nvPr/>
        </p:nvGrpSpPr>
        <p:grpSpPr>
          <a:xfrm rot="0">
            <a:off x="1028700" y="2357501"/>
            <a:ext cx="1544455" cy="2321370"/>
            <a:chOff x="0" y="0"/>
            <a:chExt cx="2059273" cy="3095160"/>
          </a:xfrm>
        </p:grpSpPr>
        <p:sp>
          <p:nvSpPr>
            <p:cNvPr name="Freeform 6" id="6"/>
            <p:cNvSpPr/>
            <p:nvPr/>
          </p:nvSpPr>
          <p:spPr>
            <a:xfrm flipH="false" flipV="false" rot="-5400000">
              <a:off x="-167615" y="589031"/>
              <a:ext cx="2394503" cy="2059273"/>
            </a:xfrm>
            <a:custGeom>
              <a:avLst/>
              <a:gdLst/>
              <a:ahLst/>
              <a:cxnLst/>
              <a:rect r="r" b="b" t="t" l="l"/>
              <a:pathLst>
                <a:path h="2059273" w="2394503">
                  <a:moveTo>
                    <a:pt x="0" y="0"/>
                  </a:moveTo>
                  <a:lnTo>
                    <a:pt x="2394503" y="0"/>
                  </a:lnTo>
                  <a:lnTo>
                    <a:pt x="2394503" y="2059273"/>
                  </a:lnTo>
                  <a:lnTo>
                    <a:pt x="0" y="2059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04800"/>
              <a:ext cx="1993929" cy="3399960"/>
            </a:xfrm>
            <a:prstGeom prst="rect">
              <a:avLst/>
            </a:prstGeom>
          </p:spPr>
          <p:txBody>
            <a:bodyPr anchor="t" rtlCol="false" tIns="0" lIns="0" bIns="0" rIns="0">
              <a:spAutoFit/>
            </a:bodyPr>
            <a:lstStyle/>
            <a:p>
              <a:pPr algn="ctr">
                <a:lnSpc>
                  <a:spcPts val="21412"/>
                </a:lnSpc>
              </a:pPr>
              <a:r>
                <a:rPr lang="en-US" sz="15294">
                  <a:solidFill>
                    <a:srgbClr val="374F90"/>
                  </a:solidFill>
                  <a:latin typeface="Ara Hamah Alfidaa"/>
                </a:rPr>
                <a:t>6</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0" y="5143500"/>
            <a:ext cx="18679678" cy="4611545"/>
          </a:xfrm>
          <a:custGeom>
            <a:avLst/>
            <a:gdLst/>
            <a:ahLst/>
            <a:cxnLst/>
            <a:rect r="r" b="b" t="t" l="l"/>
            <a:pathLst>
              <a:path h="4611545" w="18679678">
                <a:moveTo>
                  <a:pt x="0" y="0"/>
                </a:moveTo>
                <a:lnTo>
                  <a:pt x="18679678" y="0"/>
                </a:lnTo>
                <a:lnTo>
                  <a:pt x="18679678" y="4611545"/>
                </a:lnTo>
                <a:lnTo>
                  <a:pt x="0" y="4611545"/>
                </a:lnTo>
                <a:lnTo>
                  <a:pt x="0" y="0"/>
                </a:lnTo>
                <a:close/>
              </a:path>
            </a:pathLst>
          </a:custGeom>
          <a:blipFill>
            <a:blip r:embed="rId5"/>
            <a:stretch>
              <a:fillRect l="0" t="0" r="0" b="0"/>
            </a:stretch>
          </a:blipFill>
        </p:spPr>
      </p:sp>
      <p:sp>
        <p:nvSpPr>
          <p:cNvPr name="TextBox 5" id="5"/>
          <p:cNvSpPr txBox="true"/>
          <p:nvPr/>
        </p:nvSpPr>
        <p:spPr>
          <a:xfrm rot="0">
            <a:off x="1344758" y="489776"/>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Creation de l’API</a:t>
            </a:r>
          </a:p>
        </p:txBody>
      </p:sp>
      <p:sp>
        <p:nvSpPr>
          <p:cNvPr name="Freeform 6" id="6"/>
          <p:cNvSpPr/>
          <p:nvPr/>
        </p:nvSpPr>
        <p:spPr>
          <a:xfrm flipH="false" flipV="false" rot="0">
            <a:off x="0" y="2518657"/>
            <a:ext cx="18321273" cy="1864310"/>
          </a:xfrm>
          <a:custGeom>
            <a:avLst/>
            <a:gdLst/>
            <a:ahLst/>
            <a:cxnLst/>
            <a:rect r="r" b="b" t="t" l="l"/>
            <a:pathLst>
              <a:path h="1864310" w="18321273">
                <a:moveTo>
                  <a:pt x="0" y="0"/>
                </a:moveTo>
                <a:lnTo>
                  <a:pt x="18321273" y="0"/>
                </a:lnTo>
                <a:lnTo>
                  <a:pt x="18321273" y="1864310"/>
                </a:lnTo>
                <a:lnTo>
                  <a:pt x="0" y="1864310"/>
                </a:lnTo>
                <a:lnTo>
                  <a:pt x="0" y="0"/>
                </a:lnTo>
                <a:close/>
              </a:path>
            </a:pathLst>
          </a:custGeom>
          <a:blipFill>
            <a:blip r:embed="rId6"/>
            <a:stretch>
              <a:fillRect l="0" t="-34779" r="0" b="-35966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0" y="1749804"/>
            <a:ext cx="18679678" cy="8537196"/>
          </a:xfrm>
          <a:custGeom>
            <a:avLst/>
            <a:gdLst/>
            <a:ahLst/>
            <a:cxnLst/>
            <a:rect r="r" b="b" t="t" l="l"/>
            <a:pathLst>
              <a:path h="8537196" w="18679678">
                <a:moveTo>
                  <a:pt x="0" y="0"/>
                </a:moveTo>
                <a:lnTo>
                  <a:pt x="18679678" y="0"/>
                </a:lnTo>
                <a:lnTo>
                  <a:pt x="18679678" y="8537196"/>
                </a:lnTo>
                <a:lnTo>
                  <a:pt x="0" y="8537196"/>
                </a:lnTo>
                <a:lnTo>
                  <a:pt x="0" y="0"/>
                </a:lnTo>
                <a:close/>
              </a:path>
            </a:pathLst>
          </a:custGeom>
          <a:blipFill>
            <a:blip r:embed="rId4"/>
            <a:stretch>
              <a:fillRect l="0" t="0" r="0" b="0"/>
            </a:stretch>
          </a:blipFill>
        </p:spPr>
      </p:sp>
      <p:sp>
        <p:nvSpPr>
          <p:cNvPr name="TextBox 5" id="5"/>
          <p:cNvSpPr txBox="true"/>
          <p:nvPr/>
        </p:nvSpPr>
        <p:spPr>
          <a:xfrm rot="0">
            <a:off x="1344758" y="489776"/>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Interface Web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TextBox 4" id="4"/>
          <p:cNvSpPr txBox="true"/>
          <p:nvPr/>
        </p:nvSpPr>
        <p:spPr>
          <a:xfrm rot="0">
            <a:off x="1982702" y="3399190"/>
            <a:ext cx="14322596" cy="3136196"/>
          </a:xfrm>
          <a:prstGeom prst="rect">
            <a:avLst/>
          </a:prstGeom>
        </p:spPr>
        <p:txBody>
          <a:bodyPr anchor="t" rtlCol="false" tIns="0" lIns="0" bIns="0" rIns="0">
            <a:spAutoFit/>
          </a:bodyPr>
          <a:lstStyle/>
          <a:p>
            <a:pPr algn="ctr">
              <a:lnSpc>
                <a:spcPts val="25588"/>
              </a:lnSpc>
            </a:pPr>
            <a:r>
              <a:rPr lang="en-US" sz="18277">
                <a:solidFill>
                  <a:srgbClr val="FFFFFF"/>
                </a:solidFill>
                <a:latin typeface="Ara Hamah Alfidaa"/>
              </a:rPr>
              <a:t>Contexte general</a:t>
            </a:r>
          </a:p>
        </p:txBody>
      </p:sp>
      <p:grpSp>
        <p:nvGrpSpPr>
          <p:cNvPr name="Group 5" id="5"/>
          <p:cNvGrpSpPr/>
          <p:nvPr/>
        </p:nvGrpSpPr>
        <p:grpSpPr>
          <a:xfrm rot="0">
            <a:off x="1250473" y="2942366"/>
            <a:ext cx="1464459" cy="2201134"/>
            <a:chOff x="0" y="0"/>
            <a:chExt cx="1952612" cy="2934845"/>
          </a:xfrm>
        </p:grpSpPr>
        <p:sp>
          <p:nvSpPr>
            <p:cNvPr name="Freeform 6" id="6"/>
            <p:cNvSpPr/>
            <p:nvPr/>
          </p:nvSpPr>
          <p:spPr>
            <a:xfrm flipH="false" flipV="false" rot="-5400000">
              <a:off x="-158934" y="558522"/>
              <a:ext cx="2270479" cy="1952612"/>
            </a:xfrm>
            <a:custGeom>
              <a:avLst/>
              <a:gdLst/>
              <a:ahLst/>
              <a:cxnLst/>
              <a:rect r="r" b="b" t="t" l="l"/>
              <a:pathLst>
                <a:path h="1952612" w="2270479">
                  <a:moveTo>
                    <a:pt x="0" y="0"/>
                  </a:moveTo>
                  <a:lnTo>
                    <a:pt x="2270479" y="0"/>
                  </a:lnTo>
                  <a:lnTo>
                    <a:pt x="2270479" y="1952612"/>
                  </a:lnTo>
                  <a:lnTo>
                    <a:pt x="0" y="1952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0" y="-285750"/>
              <a:ext cx="1890652" cy="3220595"/>
            </a:xfrm>
            <a:prstGeom prst="rect">
              <a:avLst/>
            </a:prstGeom>
          </p:spPr>
          <p:txBody>
            <a:bodyPr anchor="t" rtlCol="false" tIns="0" lIns="0" bIns="0" rIns="0">
              <a:spAutoFit/>
            </a:bodyPr>
            <a:lstStyle/>
            <a:p>
              <a:pPr algn="ctr">
                <a:lnSpc>
                  <a:spcPts val="20303"/>
                </a:lnSpc>
              </a:pPr>
              <a:r>
                <a:rPr lang="en-US" sz="14502">
                  <a:solidFill>
                    <a:srgbClr val="374F90"/>
                  </a:solidFill>
                  <a:latin typeface="Ara Hamah Alfidaa"/>
                </a:rPr>
                <a:t>1</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0" y="1457916"/>
            <a:ext cx="18416480" cy="8829084"/>
          </a:xfrm>
          <a:custGeom>
            <a:avLst/>
            <a:gdLst/>
            <a:ahLst/>
            <a:cxnLst/>
            <a:rect r="r" b="b" t="t" l="l"/>
            <a:pathLst>
              <a:path h="8829084" w="18416480">
                <a:moveTo>
                  <a:pt x="0" y="0"/>
                </a:moveTo>
                <a:lnTo>
                  <a:pt x="18416480" y="0"/>
                </a:lnTo>
                <a:lnTo>
                  <a:pt x="18416480" y="8829084"/>
                </a:lnTo>
                <a:lnTo>
                  <a:pt x="0" y="8829084"/>
                </a:lnTo>
                <a:lnTo>
                  <a:pt x="0" y="0"/>
                </a:lnTo>
                <a:close/>
              </a:path>
            </a:pathLst>
          </a:custGeom>
          <a:blipFill>
            <a:blip r:embed="rId5"/>
            <a:stretch>
              <a:fillRect l="-221" t="-5549" r="-353" b="0"/>
            </a:stretch>
          </a:blipFill>
        </p:spPr>
      </p:sp>
      <p:sp>
        <p:nvSpPr>
          <p:cNvPr name="TextBox 5" id="5"/>
          <p:cNvSpPr txBox="true"/>
          <p:nvPr/>
        </p:nvSpPr>
        <p:spPr>
          <a:xfrm rot="0">
            <a:off x="1344758" y="190500"/>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Interface Web</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0" y="1519510"/>
            <a:ext cx="18288000" cy="8767490"/>
          </a:xfrm>
          <a:custGeom>
            <a:avLst/>
            <a:gdLst/>
            <a:ahLst/>
            <a:cxnLst/>
            <a:rect r="r" b="b" t="t" l="l"/>
            <a:pathLst>
              <a:path h="8767490" w="18288000">
                <a:moveTo>
                  <a:pt x="0" y="0"/>
                </a:moveTo>
                <a:lnTo>
                  <a:pt x="18288000" y="0"/>
                </a:lnTo>
                <a:lnTo>
                  <a:pt x="18288000" y="8767490"/>
                </a:lnTo>
                <a:lnTo>
                  <a:pt x="0" y="8767490"/>
                </a:lnTo>
                <a:lnTo>
                  <a:pt x="0" y="0"/>
                </a:lnTo>
                <a:close/>
              </a:path>
            </a:pathLst>
          </a:custGeom>
          <a:blipFill>
            <a:blip r:embed="rId5"/>
            <a:stretch>
              <a:fillRect l="0" t="-9020" r="0" b="0"/>
            </a:stretch>
          </a:blipFill>
        </p:spPr>
      </p:sp>
      <p:sp>
        <p:nvSpPr>
          <p:cNvPr name="TextBox 5" id="5"/>
          <p:cNvSpPr txBox="true"/>
          <p:nvPr/>
        </p:nvSpPr>
        <p:spPr>
          <a:xfrm rot="0">
            <a:off x="1344758" y="190500"/>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Interface Web</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68748" y="3947575"/>
            <a:ext cx="14350504" cy="2111953"/>
          </a:xfrm>
          <a:prstGeom prst="rect">
            <a:avLst/>
          </a:prstGeom>
        </p:spPr>
        <p:txBody>
          <a:bodyPr anchor="t" rtlCol="false" tIns="0" lIns="0" bIns="0" rIns="0">
            <a:spAutoFit/>
          </a:bodyPr>
          <a:lstStyle/>
          <a:p>
            <a:pPr algn="ctr">
              <a:lnSpc>
                <a:spcPts val="14833"/>
              </a:lnSpc>
            </a:pPr>
            <a:r>
              <a:rPr lang="en-US" sz="18313">
                <a:solidFill>
                  <a:srgbClr val="FFFFFF"/>
                </a:solidFill>
                <a:latin typeface="Ara Hamah Alfidaa"/>
              </a:rPr>
              <a:t>Containerisation</a:t>
            </a:r>
          </a:p>
        </p:txBody>
      </p:sp>
      <p:grpSp>
        <p:nvGrpSpPr>
          <p:cNvPr name="Group 5" id="5"/>
          <p:cNvGrpSpPr/>
          <p:nvPr/>
        </p:nvGrpSpPr>
        <p:grpSpPr>
          <a:xfrm rot="0">
            <a:off x="1509117" y="2530597"/>
            <a:ext cx="1420337" cy="2134817"/>
            <a:chOff x="0" y="0"/>
            <a:chExt cx="1893783" cy="2846423"/>
          </a:xfrm>
        </p:grpSpPr>
        <p:sp>
          <p:nvSpPr>
            <p:cNvPr name="Freeform 6" id="6"/>
            <p:cNvSpPr/>
            <p:nvPr/>
          </p:nvSpPr>
          <p:spPr>
            <a:xfrm flipH="false" flipV="false" rot="-5400000">
              <a:off x="-154145" y="541695"/>
              <a:ext cx="2202073" cy="1893783"/>
            </a:xfrm>
            <a:custGeom>
              <a:avLst/>
              <a:gdLst/>
              <a:ahLst/>
              <a:cxnLst/>
              <a:rect r="r" b="b" t="t" l="l"/>
              <a:pathLst>
                <a:path h="1893783" w="2202073">
                  <a:moveTo>
                    <a:pt x="0" y="0"/>
                  </a:moveTo>
                  <a:lnTo>
                    <a:pt x="2202073" y="0"/>
                  </a:lnTo>
                  <a:lnTo>
                    <a:pt x="2202073" y="1893782"/>
                  </a:lnTo>
                  <a:lnTo>
                    <a:pt x="0" y="1893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76225"/>
              <a:ext cx="1833690" cy="3122648"/>
            </a:xfrm>
            <a:prstGeom prst="rect">
              <a:avLst/>
            </a:prstGeom>
          </p:spPr>
          <p:txBody>
            <a:bodyPr anchor="t" rtlCol="false" tIns="0" lIns="0" bIns="0" rIns="0">
              <a:spAutoFit/>
            </a:bodyPr>
            <a:lstStyle/>
            <a:p>
              <a:pPr algn="ctr">
                <a:lnSpc>
                  <a:spcPts val="19691"/>
                </a:lnSpc>
              </a:pPr>
              <a:r>
                <a:rPr lang="en-US" sz="14065">
                  <a:solidFill>
                    <a:srgbClr val="374F90"/>
                  </a:solidFill>
                  <a:latin typeface="Ara Hamah Alfidaa"/>
                </a:rPr>
                <a:t>7</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1676476" y="-467702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852281" y="1294881"/>
            <a:ext cx="7699606" cy="3736512"/>
          </a:xfrm>
          <a:custGeom>
            <a:avLst/>
            <a:gdLst/>
            <a:ahLst/>
            <a:cxnLst/>
            <a:rect r="r" b="b" t="t" l="l"/>
            <a:pathLst>
              <a:path h="3736512" w="7699606">
                <a:moveTo>
                  <a:pt x="0" y="0"/>
                </a:moveTo>
                <a:lnTo>
                  <a:pt x="7699607" y="0"/>
                </a:lnTo>
                <a:lnTo>
                  <a:pt x="7699607" y="3736512"/>
                </a:lnTo>
                <a:lnTo>
                  <a:pt x="0" y="3736512"/>
                </a:lnTo>
                <a:lnTo>
                  <a:pt x="0" y="0"/>
                </a:lnTo>
                <a:close/>
              </a:path>
            </a:pathLst>
          </a:custGeom>
          <a:blipFill>
            <a:blip r:embed="rId5"/>
            <a:stretch>
              <a:fillRect l="-7079" t="-8062" r="-17919" b="0"/>
            </a:stretch>
          </a:blipFill>
        </p:spPr>
      </p:sp>
      <p:sp>
        <p:nvSpPr>
          <p:cNvPr name="Freeform 5" id="5"/>
          <p:cNvSpPr/>
          <p:nvPr/>
        </p:nvSpPr>
        <p:spPr>
          <a:xfrm flipH="false" flipV="false" rot="0">
            <a:off x="9838722" y="1294881"/>
            <a:ext cx="7596997" cy="3736512"/>
          </a:xfrm>
          <a:custGeom>
            <a:avLst/>
            <a:gdLst/>
            <a:ahLst/>
            <a:cxnLst/>
            <a:rect r="r" b="b" t="t" l="l"/>
            <a:pathLst>
              <a:path h="3736512" w="7596997">
                <a:moveTo>
                  <a:pt x="0" y="0"/>
                </a:moveTo>
                <a:lnTo>
                  <a:pt x="7596997" y="0"/>
                </a:lnTo>
                <a:lnTo>
                  <a:pt x="7596997" y="3736512"/>
                </a:lnTo>
                <a:lnTo>
                  <a:pt x="0" y="3736512"/>
                </a:lnTo>
                <a:lnTo>
                  <a:pt x="0" y="0"/>
                </a:lnTo>
                <a:close/>
              </a:path>
            </a:pathLst>
          </a:custGeom>
          <a:blipFill>
            <a:blip r:embed="rId6"/>
            <a:stretch>
              <a:fillRect l="-6515" t="0" r="-18644" b="0"/>
            </a:stretch>
          </a:blipFill>
        </p:spPr>
      </p:sp>
      <p:sp>
        <p:nvSpPr>
          <p:cNvPr name="Freeform 6" id="6"/>
          <p:cNvSpPr/>
          <p:nvPr/>
        </p:nvSpPr>
        <p:spPr>
          <a:xfrm flipH="false" flipV="false" rot="0">
            <a:off x="7034344" y="5206650"/>
            <a:ext cx="4310901" cy="4140550"/>
          </a:xfrm>
          <a:custGeom>
            <a:avLst/>
            <a:gdLst/>
            <a:ahLst/>
            <a:cxnLst/>
            <a:rect r="r" b="b" t="t" l="l"/>
            <a:pathLst>
              <a:path h="4140550" w="4310901">
                <a:moveTo>
                  <a:pt x="0" y="0"/>
                </a:moveTo>
                <a:lnTo>
                  <a:pt x="4310900" y="0"/>
                </a:lnTo>
                <a:lnTo>
                  <a:pt x="4310900" y="4140550"/>
                </a:lnTo>
                <a:lnTo>
                  <a:pt x="0" y="4140550"/>
                </a:lnTo>
                <a:lnTo>
                  <a:pt x="0" y="0"/>
                </a:lnTo>
                <a:close/>
              </a:path>
            </a:pathLst>
          </a:custGeom>
          <a:blipFill>
            <a:blip r:embed="rId7"/>
            <a:stretch>
              <a:fillRect l="-8051" t="0" r="-92505" b="0"/>
            </a:stretch>
          </a:blipFill>
        </p:spPr>
      </p:sp>
      <p:sp>
        <p:nvSpPr>
          <p:cNvPr name="TextBox 7" id="7"/>
          <p:cNvSpPr txBox="true"/>
          <p:nvPr/>
        </p:nvSpPr>
        <p:spPr>
          <a:xfrm rot="0">
            <a:off x="1344758" y="190500"/>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Creation des images</a:t>
            </a:r>
          </a:p>
        </p:txBody>
      </p:sp>
      <p:sp>
        <p:nvSpPr>
          <p:cNvPr name="Freeform 8" id="8"/>
          <p:cNvSpPr/>
          <p:nvPr/>
        </p:nvSpPr>
        <p:spPr>
          <a:xfrm flipH="false" flipV="false" rot="-10800000">
            <a:off x="3362604" y="5031393"/>
            <a:ext cx="2080019" cy="939800"/>
          </a:xfrm>
          <a:custGeom>
            <a:avLst/>
            <a:gdLst/>
            <a:ahLst/>
            <a:cxnLst/>
            <a:rect r="r" b="b" t="t" l="l"/>
            <a:pathLst>
              <a:path h="939800" w="2080019">
                <a:moveTo>
                  <a:pt x="0" y="0"/>
                </a:moveTo>
                <a:lnTo>
                  <a:pt x="2080020" y="0"/>
                </a:lnTo>
                <a:lnTo>
                  <a:pt x="2080020" y="939800"/>
                </a:lnTo>
                <a:lnTo>
                  <a:pt x="0" y="939800"/>
                </a:lnTo>
                <a:lnTo>
                  <a:pt x="0" y="0"/>
                </a:lnTo>
                <a:close/>
              </a:path>
            </a:pathLst>
          </a:custGeom>
          <a:blipFill>
            <a:blip r:embed="rId8">
              <a:extLst>
                <a:ext uri="{96DAC541-7B7A-43D3-8B79-37D633B846F1}">
                  <asvg:svgBlip xmlns:asvg="http://schemas.microsoft.com/office/drawing/2016/SVG/main" r:embed="rId9"/>
                </a:ext>
              </a:extLst>
            </a:blip>
            <a:stretch>
              <a:fillRect l="-6279" t="-71704" r="0" b="-30588"/>
            </a:stretch>
          </a:blipFill>
        </p:spPr>
      </p:sp>
      <p:sp>
        <p:nvSpPr>
          <p:cNvPr name="Freeform 9" id="9"/>
          <p:cNvSpPr/>
          <p:nvPr/>
        </p:nvSpPr>
        <p:spPr>
          <a:xfrm flipH="false" flipV="false" rot="-10800000">
            <a:off x="12801572" y="5031393"/>
            <a:ext cx="2080019" cy="939800"/>
          </a:xfrm>
          <a:custGeom>
            <a:avLst/>
            <a:gdLst/>
            <a:ahLst/>
            <a:cxnLst/>
            <a:rect r="r" b="b" t="t" l="l"/>
            <a:pathLst>
              <a:path h="939800" w="2080019">
                <a:moveTo>
                  <a:pt x="0" y="0"/>
                </a:moveTo>
                <a:lnTo>
                  <a:pt x="2080019" y="0"/>
                </a:lnTo>
                <a:lnTo>
                  <a:pt x="2080019" y="939800"/>
                </a:lnTo>
                <a:lnTo>
                  <a:pt x="0" y="939800"/>
                </a:lnTo>
                <a:lnTo>
                  <a:pt x="0" y="0"/>
                </a:lnTo>
                <a:close/>
              </a:path>
            </a:pathLst>
          </a:custGeom>
          <a:blipFill>
            <a:blip r:embed="rId8">
              <a:extLst>
                <a:ext uri="{96DAC541-7B7A-43D3-8B79-37D633B846F1}">
                  <asvg:svgBlip xmlns:asvg="http://schemas.microsoft.com/office/drawing/2016/SVG/main" r:embed="rId9"/>
                </a:ext>
              </a:extLst>
            </a:blip>
            <a:stretch>
              <a:fillRect l="-6279" t="-71704" r="0" b="-30588"/>
            </a:stretch>
          </a:blipFill>
        </p:spPr>
      </p:sp>
      <p:sp>
        <p:nvSpPr>
          <p:cNvPr name="Freeform 10" id="10"/>
          <p:cNvSpPr/>
          <p:nvPr/>
        </p:nvSpPr>
        <p:spPr>
          <a:xfrm flipH="false" flipV="false" rot="-10800000">
            <a:off x="8149784" y="9347200"/>
            <a:ext cx="2080019" cy="939800"/>
          </a:xfrm>
          <a:custGeom>
            <a:avLst/>
            <a:gdLst/>
            <a:ahLst/>
            <a:cxnLst/>
            <a:rect r="r" b="b" t="t" l="l"/>
            <a:pathLst>
              <a:path h="939800" w="2080019">
                <a:moveTo>
                  <a:pt x="0" y="0"/>
                </a:moveTo>
                <a:lnTo>
                  <a:pt x="2080020" y="0"/>
                </a:lnTo>
                <a:lnTo>
                  <a:pt x="2080020" y="939800"/>
                </a:lnTo>
                <a:lnTo>
                  <a:pt x="0" y="939800"/>
                </a:lnTo>
                <a:lnTo>
                  <a:pt x="0" y="0"/>
                </a:lnTo>
                <a:close/>
              </a:path>
            </a:pathLst>
          </a:custGeom>
          <a:blipFill>
            <a:blip r:embed="rId8">
              <a:extLst>
                <a:ext uri="{96DAC541-7B7A-43D3-8B79-37D633B846F1}">
                  <asvg:svgBlip xmlns:asvg="http://schemas.microsoft.com/office/drawing/2016/SVG/main" r:embed="rId9"/>
                </a:ext>
              </a:extLst>
            </a:blip>
            <a:stretch>
              <a:fillRect l="-6279" t="-71704" r="0" b="-30588"/>
            </a:stretch>
          </a:blipFill>
        </p:spPr>
      </p:sp>
      <p:sp>
        <p:nvSpPr>
          <p:cNvPr name="TextBox 11" id="11"/>
          <p:cNvSpPr txBox="true"/>
          <p:nvPr/>
        </p:nvSpPr>
        <p:spPr>
          <a:xfrm rot="0">
            <a:off x="3026141" y="5063775"/>
            <a:ext cx="2752946" cy="907418"/>
          </a:xfrm>
          <a:prstGeom prst="rect">
            <a:avLst/>
          </a:prstGeom>
        </p:spPr>
        <p:txBody>
          <a:bodyPr anchor="t" rtlCol="false" tIns="0" lIns="0" bIns="0" rIns="0">
            <a:spAutoFit/>
          </a:bodyPr>
          <a:lstStyle/>
          <a:p>
            <a:pPr algn="ctr">
              <a:lnSpc>
                <a:spcPts val="3611"/>
              </a:lnSpc>
            </a:pPr>
            <a:r>
              <a:rPr lang="en-US" sz="2579" spc="116">
                <a:solidFill>
                  <a:srgbClr val="001E70"/>
                </a:solidFill>
                <a:latin typeface="Tek Tall Arabic Bold"/>
              </a:rPr>
              <a:t>FASTAPI</a:t>
            </a:r>
          </a:p>
          <a:p>
            <a:pPr algn="ctr">
              <a:lnSpc>
                <a:spcPts val="3611"/>
              </a:lnSpc>
            </a:pPr>
            <a:r>
              <a:rPr lang="en-US" sz="2579" spc="116">
                <a:solidFill>
                  <a:srgbClr val="001E70"/>
                </a:solidFill>
                <a:latin typeface="Tek Tall Arabic Bold"/>
              </a:rPr>
              <a:t>Docker File</a:t>
            </a:r>
          </a:p>
        </p:txBody>
      </p:sp>
      <p:sp>
        <p:nvSpPr>
          <p:cNvPr name="TextBox 12" id="12"/>
          <p:cNvSpPr txBox="true"/>
          <p:nvPr/>
        </p:nvSpPr>
        <p:spPr>
          <a:xfrm rot="0">
            <a:off x="12465109" y="5063775"/>
            <a:ext cx="2752946" cy="907418"/>
          </a:xfrm>
          <a:prstGeom prst="rect">
            <a:avLst/>
          </a:prstGeom>
        </p:spPr>
        <p:txBody>
          <a:bodyPr anchor="t" rtlCol="false" tIns="0" lIns="0" bIns="0" rIns="0">
            <a:spAutoFit/>
          </a:bodyPr>
          <a:lstStyle/>
          <a:p>
            <a:pPr algn="ctr">
              <a:lnSpc>
                <a:spcPts val="3611"/>
              </a:lnSpc>
            </a:pPr>
            <a:r>
              <a:rPr lang="en-US" sz="2579" spc="116">
                <a:solidFill>
                  <a:srgbClr val="001E70"/>
                </a:solidFill>
                <a:latin typeface="Tek Tall Arabic Bold"/>
              </a:rPr>
              <a:t>Streamlit App</a:t>
            </a:r>
          </a:p>
          <a:p>
            <a:pPr algn="ctr">
              <a:lnSpc>
                <a:spcPts val="3611"/>
              </a:lnSpc>
            </a:pPr>
            <a:r>
              <a:rPr lang="en-US" sz="2579" spc="116">
                <a:solidFill>
                  <a:srgbClr val="001E70"/>
                </a:solidFill>
                <a:latin typeface="Tek Tall Arabic Bold"/>
              </a:rPr>
              <a:t>Docker File</a:t>
            </a:r>
          </a:p>
        </p:txBody>
      </p:sp>
      <p:sp>
        <p:nvSpPr>
          <p:cNvPr name="TextBox 13" id="13"/>
          <p:cNvSpPr txBox="true"/>
          <p:nvPr/>
        </p:nvSpPr>
        <p:spPr>
          <a:xfrm rot="0">
            <a:off x="7813321" y="9379582"/>
            <a:ext cx="2752946" cy="907418"/>
          </a:xfrm>
          <a:prstGeom prst="rect">
            <a:avLst/>
          </a:prstGeom>
        </p:spPr>
        <p:txBody>
          <a:bodyPr anchor="t" rtlCol="false" tIns="0" lIns="0" bIns="0" rIns="0">
            <a:spAutoFit/>
          </a:bodyPr>
          <a:lstStyle/>
          <a:p>
            <a:pPr algn="ctr">
              <a:lnSpc>
                <a:spcPts val="3611"/>
              </a:lnSpc>
            </a:pPr>
            <a:r>
              <a:rPr lang="en-US" sz="2579" spc="116">
                <a:solidFill>
                  <a:srgbClr val="001E70"/>
                </a:solidFill>
                <a:latin typeface="Tek Tall Arabic Bold"/>
              </a:rPr>
              <a:t>Docker </a:t>
            </a:r>
          </a:p>
          <a:p>
            <a:pPr algn="ctr">
              <a:lnSpc>
                <a:spcPts val="3611"/>
              </a:lnSpc>
            </a:pPr>
            <a:r>
              <a:rPr lang="en-US" sz="2579" spc="116">
                <a:solidFill>
                  <a:srgbClr val="001E70"/>
                </a:solidFill>
                <a:latin typeface="Tek Tall Arabic Bold"/>
              </a:rPr>
              <a:t>Compose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1676476" y="-467702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771907" y="1458849"/>
            <a:ext cx="17163285" cy="8934592"/>
          </a:xfrm>
          <a:custGeom>
            <a:avLst/>
            <a:gdLst/>
            <a:ahLst/>
            <a:cxnLst/>
            <a:rect r="r" b="b" t="t" l="l"/>
            <a:pathLst>
              <a:path h="8934592" w="17163285">
                <a:moveTo>
                  <a:pt x="0" y="0"/>
                </a:moveTo>
                <a:lnTo>
                  <a:pt x="17163286" y="0"/>
                </a:lnTo>
                <a:lnTo>
                  <a:pt x="17163286" y="8934592"/>
                </a:lnTo>
                <a:lnTo>
                  <a:pt x="0" y="8934592"/>
                </a:lnTo>
                <a:lnTo>
                  <a:pt x="0" y="0"/>
                </a:lnTo>
                <a:close/>
              </a:path>
            </a:pathLst>
          </a:custGeom>
          <a:blipFill>
            <a:blip r:embed="rId4"/>
            <a:stretch>
              <a:fillRect l="0" t="-1251" r="0" b="-1251"/>
            </a:stretch>
          </a:blipFill>
        </p:spPr>
      </p:sp>
      <p:sp>
        <p:nvSpPr>
          <p:cNvPr name="TextBox 5" id="5"/>
          <p:cNvSpPr txBox="true"/>
          <p:nvPr/>
        </p:nvSpPr>
        <p:spPr>
          <a:xfrm rot="0">
            <a:off x="1344758" y="190500"/>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Push sur Docker Hub</a:t>
            </a:r>
          </a:p>
        </p:txBody>
      </p:sp>
      <p:sp>
        <p:nvSpPr>
          <p:cNvPr name="Freeform 6" id="6"/>
          <p:cNvSpPr/>
          <p:nvPr/>
        </p:nvSpPr>
        <p:spPr>
          <a:xfrm flipH="false" flipV="false" rot="0">
            <a:off x="3717484" y="3549002"/>
            <a:ext cx="3244558" cy="1881843"/>
          </a:xfrm>
          <a:custGeom>
            <a:avLst/>
            <a:gdLst/>
            <a:ahLst/>
            <a:cxnLst/>
            <a:rect r="r" b="b" t="t" l="l"/>
            <a:pathLst>
              <a:path h="1881843" w="3244558">
                <a:moveTo>
                  <a:pt x="0" y="0"/>
                </a:moveTo>
                <a:lnTo>
                  <a:pt x="3244557" y="0"/>
                </a:lnTo>
                <a:lnTo>
                  <a:pt x="3244557" y="1881843"/>
                </a:lnTo>
                <a:lnTo>
                  <a:pt x="0" y="1881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3422772">
            <a:off x="1630364" y="1286461"/>
            <a:ext cx="3463907" cy="2563291"/>
          </a:xfrm>
          <a:custGeom>
            <a:avLst/>
            <a:gdLst/>
            <a:ahLst/>
            <a:cxnLst/>
            <a:rect r="r" b="b" t="t" l="l"/>
            <a:pathLst>
              <a:path h="2563291" w="3463907">
                <a:moveTo>
                  <a:pt x="0" y="0"/>
                </a:moveTo>
                <a:lnTo>
                  <a:pt x="3463907" y="0"/>
                </a:lnTo>
                <a:lnTo>
                  <a:pt x="3463907" y="2563292"/>
                </a:lnTo>
                <a:lnTo>
                  <a:pt x="0" y="2563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1676476" y="-467702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568072" y="2733022"/>
            <a:ext cx="17240757" cy="6093478"/>
          </a:xfrm>
          <a:custGeom>
            <a:avLst/>
            <a:gdLst/>
            <a:ahLst/>
            <a:cxnLst/>
            <a:rect r="r" b="b" t="t" l="l"/>
            <a:pathLst>
              <a:path h="6093478" w="17240757">
                <a:moveTo>
                  <a:pt x="0" y="0"/>
                </a:moveTo>
                <a:lnTo>
                  <a:pt x="17240756" y="0"/>
                </a:lnTo>
                <a:lnTo>
                  <a:pt x="17240756" y="6093478"/>
                </a:lnTo>
                <a:lnTo>
                  <a:pt x="0" y="6093478"/>
                </a:lnTo>
                <a:lnTo>
                  <a:pt x="0" y="0"/>
                </a:lnTo>
                <a:close/>
              </a:path>
            </a:pathLst>
          </a:custGeom>
          <a:blipFill>
            <a:blip r:embed="rId5"/>
            <a:stretch>
              <a:fillRect l="-515" t="0" r="0" b="-833"/>
            </a:stretch>
          </a:blipFill>
        </p:spPr>
      </p:sp>
      <p:sp>
        <p:nvSpPr>
          <p:cNvPr name="TextBox 5" id="5"/>
          <p:cNvSpPr txBox="true"/>
          <p:nvPr/>
        </p:nvSpPr>
        <p:spPr>
          <a:xfrm rot="0">
            <a:off x="1344758" y="489776"/>
            <a:ext cx="15598483" cy="1268349"/>
          </a:xfrm>
          <a:prstGeom prst="rect">
            <a:avLst/>
          </a:prstGeom>
        </p:spPr>
        <p:txBody>
          <a:bodyPr anchor="t" rtlCol="false" tIns="0" lIns="0" bIns="0" rIns="0">
            <a:spAutoFit/>
          </a:bodyPr>
          <a:lstStyle/>
          <a:p>
            <a:pPr algn="ctr">
              <a:lnSpc>
                <a:spcPts val="9408"/>
              </a:lnSpc>
            </a:pPr>
            <a:r>
              <a:rPr lang="en-US" sz="9600">
                <a:solidFill>
                  <a:srgbClr val="FFFFFF"/>
                </a:solidFill>
                <a:latin typeface="Ara Hamah Alfidaa"/>
              </a:rPr>
              <a:t>Implementation d’un CI/CD pipeline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1676476" y="-467702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64089" y="3262274"/>
            <a:ext cx="18159822" cy="5050700"/>
          </a:xfrm>
          <a:custGeom>
            <a:avLst/>
            <a:gdLst/>
            <a:ahLst/>
            <a:cxnLst/>
            <a:rect r="r" b="b" t="t" l="l"/>
            <a:pathLst>
              <a:path h="5050700" w="18159822">
                <a:moveTo>
                  <a:pt x="0" y="0"/>
                </a:moveTo>
                <a:lnTo>
                  <a:pt x="18159822" y="0"/>
                </a:lnTo>
                <a:lnTo>
                  <a:pt x="18159822" y="5050701"/>
                </a:lnTo>
                <a:lnTo>
                  <a:pt x="0" y="5050701"/>
                </a:lnTo>
                <a:lnTo>
                  <a:pt x="0" y="0"/>
                </a:lnTo>
                <a:close/>
              </a:path>
            </a:pathLst>
          </a:custGeom>
          <a:blipFill>
            <a:blip r:embed="rId4"/>
            <a:stretch>
              <a:fillRect l="0" t="0" r="0" b="0"/>
            </a:stretch>
          </a:blipFill>
        </p:spPr>
      </p:sp>
      <p:sp>
        <p:nvSpPr>
          <p:cNvPr name="TextBox 5" id="5"/>
          <p:cNvSpPr txBox="true"/>
          <p:nvPr/>
        </p:nvSpPr>
        <p:spPr>
          <a:xfrm rot="0">
            <a:off x="1344758" y="389360"/>
            <a:ext cx="15598483" cy="2442591"/>
          </a:xfrm>
          <a:prstGeom prst="rect">
            <a:avLst/>
          </a:prstGeom>
        </p:spPr>
        <p:txBody>
          <a:bodyPr anchor="t" rtlCol="false" tIns="0" lIns="0" bIns="0" rIns="0">
            <a:spAutoFit/>
          </a:bodyPr>
          <a:lstStyle/>
          <a:p>
            <a:pPr algn="ctr">
              <a:lnSpc>
                <a:spcPts val="9312"/>
              </a:lnSpc>
            </a:pPr>
            <a:r>
              <a:rPr lang="en-US" sz="9600">
                <a:solidFill>
                  <a:srgbClr val="FFFFFF"/>
                </a:solidFill>
                <a:latin typeface="Ara Hamah Alfidaa"/>
              </a:rPr>
              <a:t>Declenchement automatique du pipeline apres un push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1676476" y="-467702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Freeform 4" id="4"/>
          <p:cNvSpPr/>
          <p:nvPr/>
        </p:nvSpPr>
        <p:spPr>
          <a:xfrm flipH="false" flipV="false" rot="0">
            <a:off x="84399" y="2472358"/>
            <a:ext cx="18119201" cy="7334866"/>
          </a:xfrm>
          <a:custGeom>
            <a:avLst/>
            <a:gdLst/>
            <a:ahLst/>
            <a:cxnLst/>
            <a:rect r="r" b="b" t="t" l="l"/>
            <a:pathLst>
              <a:path h="7334866" w="18119201">
                <a:moveTo>
                  <a:pt x="0" y="0"/>
                </a:moveTo>
                <a:lnTo>
                  <a:pt x="18119202" y="0"/>
                </a:lnTo>
                <a:lnTo>
                  <a:pt x="18119202" y="7334865"/>
                </a:lnTo>
                <a:lnTo>
                  <a:pt x="0" y="7334865"/>
                </a:lnTo>
                <a:lnTo>
                  <a:pt x="0" y="0"/>
                </a:lnTo>
                <a:close/>
              </a:path>
            </a:pathLst>
          </a:custGeom>
          <a:blipFill>
            <a:blip r:embed="rId4"/>
            <a:stretch>
              <a:fillRect l="0" t="0" r="-224" b="0"/>
            </a:stretch>
          </a:blipFill>
        </p:spPr>
      </p:sp>
      <p:sp>
        <p:nvSpPr>
          <p:cNvPr name="TextBox 5" id="5"/>
          <p:cNvSpPr txBox="true"/>
          <p:nvPr/>
        </p:nvSpPr>
        <p:spPr>
          <a:xfrm rot="0">
            <a:off x="1344758" y="748952"/>
            <a:ext cx="15598483" cy="1261491"/>
          </a:xfrm>
          <a:prstGeom prst="rect">
            <a:avLst/>
          </a:prstGeom>
        </p:spPr>
        <p:txBody>
          <a:bodyPr anchor="t" rtlCol="false" tIns="0" lIns="0" bIns="0" rIns="0">
            <a:spAutoFit/>
          </a:bodyPr>
          <a:lstStyle/>
          <a:p>
            <a:pPr algn="ctr">
              <a:lnSpc>
                <a:spcPts val="9312"/>
              </a:lnSpc>
            </a:pPr>
            <a:r>
              <a:rPr lang="en-US" sz="9600">
                <a:solidFill>
                  <a:srgbClr val="FFFFFF"/>
                </a:solidFill>
                <a:latin typeface="Ara Hamah Alfidaa"/>
              </a:rPr>
              <a:t>Resultat d’execution</a:t>
            </a:r>
          </a:p>
        </p:txBody>
      </p:sp>
      <p:sp>
        <p:nvSpPr>
          <p:cNvPr name="Freeform 6" id="6"/>
          <p:cNvSpPr/>
          <p:nvPr/>
        </p:nvSpPr>
        <p:spPr>
          <a:xfrm flipH="false" flipV="false" rot="0">
            <a:off x="2145516" y="4954439"/>
            <a:ext cx="8366870" cy="4852785"/>
          </a:xfrm>
          <a:custGeom>
            <a:avLst/>
            <a:gdLst/>
            <a:ahLst/>
            <a:cxnLst/>
            <a:rect r="r" b="b" t="t" l="l"/>
            <a:pathLst>
              <a:path h="4852785" w="8366870">
                <a:moveTo>
                  <a:pt x="0" y="0"/>
                </a:moveTo>
                <a:lnTo>
                  <a:pt x="8366870" y="0"/>
                </a:lnTo>
                <a:lnTo>
                  <a:pt x="8366870" y="4852784"/>
                </a:lnTo>
                <a:lnTo>
                  <a:pt x="0" y="4852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363602" y="3485077"/>
            <a:ext cx="14350504" cy="3993121"/>
          </a:xfrm>
          <a:prstGeom prst="rect">
            <a:avLst/>
          </a:prstGeom>
        </p:spPr>
        <p:txBody>
          <a:bodyPr anchor="t" rtlCol="false" tIns="0" lIns="0" bIns="0" rIns="0">
            <a:spAutoFit/>
          </a:bodyPr>
          <a:lstStyle/>
          <a:p>
            <a:pPr algn="ctr">
              <a:lnSpc>
                <a:spcPts val="14833"/>
              </a:lnSpc>
            </a:pPr>
            <a:r>
              <a:rPr lang="en-US" sz="18313">
                <a:solidFill>
                  <a:srgbClr val="FFFFFF"/>
                </a:solidFill>
                <a:latin typeface="Ara Hamah Alfidaa"/>
              </a:rPr>
              <a:t>Outils et technologies</a:t>
            </a:r>
          </a:p>
        </p:txBody>
      </p:sp>
      <p:grpSp>
        <p:nvGrpSpPr>
          <p:cNvPr name="Group 5" id="5"/>
          <p:cNvGrpSpPr/>
          <p:nvPr/>
        </p:nvGrpSpPr>
        <p:grpSpPr>
          <a:xfrm rot="0">
            <a:off x="3824951" y="2071360"/>
            <a:ext cx="1599909" cy="2404720"/>
            <a:chOff x="0" y="0"/>
            <a:chExt cx="2133212" cy="3206293"/>
          </a:xfrm>
        </p:grpSpPr>
        <p:sp>
          <p:nvSpPr>
            <p:cNvPr name="Freeform 6" id="6"/>
            <p:cNvSpPr/>
            <p:nvPr/>
          </p:nvSpPr>
          <p:spPr>
            <a:xfrm flipH="false" flipV="false" rot="-5400000">
              <a:off x="-173634" y="610180"/>
              <a:ext cx="2480479" cy="2133212"/>
            </a:xfrm>
            <a:custGeom>
              <a:avLst/>
              <a:gdLst/>
              <a:ahLst/>
              <a:cxnLst/>
              <a:rect r="r" b="b" t="t" l="l"/>
              <a:pathLst>
                <a:path h="2133212" w="2480479">
                  <a:moveTo>
                    <a:pt x="0" y="0"/>
                  </a:moveTo>
                  <a:lnTo>
                    <a:pt x="2480480" y="0"/>
                  </a:lnTo>
                  <a:lnTo>
                    <a:pt x="2480480" y="2133212"/>
                  </a:lnTo>
                  <a:lnTo>
                    <a:pt x="0" y="2133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04800"/>
              <a:ext cx="2065522" cy="3511093"/>
            </a:xfrm>
            <a:prstGeom prst="rect">
              <a:avLst/>
            </a:prstGeom>
          </p:spPr>
          <p:txBody>
            <a:bodyPr anchor="t" rtlCol="false" tIns="0" lIns="0" bIns="0" rIns="0">
              <a:spAutoFit/>
            </a:bodyPr>
            <a:lstStyle/>
            <a:p>
              <a:pPr algn="ctr">
                <a:lnSpc>
                  <a:spcPts val="22180"/>
                </a:lnSpc>
              </a:pPr>
              <a:r>
                <a:rPr lang="en-US" sz="15843">
                  <a:solidFill>
                    <a:srgbClr val="374F90"/>
                  </a:solidFill>
                  <a:latin typeface="Ara Hamah Alfidaa"/>
                </a:rPr>
                <a:t>8</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grpSp>
        <p:nvGrpSpPr>
          <p:cNvPr name="Group 4" id="4"/>
          <p:cNvGrpSpPr/>
          <p:nvPr/>
        </p:nvGrpSpPr>
        <p:grpSpPr>
          <a:xfrm rot="0">
            <a:off x="5565024" y="1291308"/>
            <a:ext cx="2131572" cy="2131572"/>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l="-29816" t="0" r="-29816" b="0"/>
              </a:stretch>
            </a:blipFill>
          </p:spPr>
        </p:sp>
      </p:grpSp>
      <p:grpSp>
        <p:nvGrpSpPr>
          <p:cNvPr name="Group 6" id="6"/>
          <p:cNvGrpSpPr/>
          <p:nvPr/>
        </p:nvGrpSpPr>
        <p:grpSpPr>
          <a:xfrm rot="0">
            <a:off x="10141462" y="1291308"/>
            <a:ext cx="2131572" cy="2131572"/>
            <a:chOff x="0" y="0"/>
            <a:chExt cx="13716000" cy="13716000"/>
          </a:xfrm>
        </p:grpSpPr>
        <p:sp>
          <p:nvSpPr>
            <p:cNvPr name="Freeform 7" id="7"/>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l="0" t="0" r="0" b="0"/>
              </a:stretch>
            </a:blipFill>
          </p:spPr>
        </p:sp>
      </p:grpSp>
      <p:grpSp>
        <p:nvGrpSpPr>
          <p:cNvPr name="Group 8" id="8"/>
          <p:cNvGrpSpPr/>
          <p:nvPr/>
        </p:nvGrpSpPr>
        <p:grpSpPr>
          <a:xfrm rot="0">
            <a:off x="14680632" y="1291308"/>
            <a:ext cx="2131572" cy="2131572"/>
            <a:chOff x="0" y="0"/>
            <a:chExt cx="13716000" cy="13716000"/>
          </a:xfrm>
        </p:grpSpPr>
        <p:sp>
          <p:nvSpPr>
            <p:cNvPr name="Freeform 9" id="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l="0" t="-1537" r="-1537" b="0"/>
              </a:stretch>
            </a:blipFill>
          </p:spPr>
        </p:sp>
      </p:grpSp>
      <p:grpSp>
        <p:nvGrpSpPr>
          <p:cNvPr name="Group 10" id="10"/>
          <p:cNvGrpSpPr/>
          <p:nvPr/>
        </p:nvGrpSpPr>
        <p:grpSpPr>
          <a:xfrm rot="0">
            <a:off x="1367627" y="1291308"/>
            <a:ext cx="2131572" cy="2131572"/>
            <a:chOff x="0" y="0"/>
            <a:chExt cx="13716000" cy="13716000"/>
          </a:xfrm>
        </p:grpSpPr>
        <p:sp>
          <p:nvSpPr>
            <p:cNvPr name="Freeform 11" id="11"/>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l="-12300" t="-12812" r="-11787" b="-11275"/>
              </a:stretch>
            </a:blipFill>
          </p:spPr>
        </p:sp>
      </p:grpSp>
      <p:grpSp>
        <p:nvGrpSpPr>
          <p:cNvPr name="Group 12" id="12"/>
          <p:cNvGrpSpPr/>
          <p:nvPr/>
        </p:nvGrpSpPr>
        <p:grpSpPr>
          <a:xfrm rot="0">
            <a:off x="2594666" y="5188899"/>
            <a:ext cx="3779140" cy="2083994"/>
            <a:chOff x="0" y="0"/>
            <a:chExt cx="2899410" cy="1598870"/>
          </a:xfrm>
        </p:grpSpPr>
        <p:sp>
          <p:nvSpPr>
            <p:cNvPr name="Freeform 13" id="13"/>
            <p:cNvSpPr/>
            <p:nvPr/>
          </p:nvSpPr>
          <p:spPr>
            <a:xfrm flipH="false" flipV="false" rot="0">
              <a:off x="13970" y="-1270"/>
              <a:ext cx="2903220" cy="1610300"/>
            </a:xfrm>
            <a:custGeom>
              <a:avLst/>
              <a:gdLst/>
              <a:ahLst/>
              <a:cxnLst/>
              <a:rect r="r" b="b" t="t" l="l"/>
              <a:pathLst>
                <a:path h="1610300" w="2903220">
                  <a:moveTo>
                    <a:pt x="2881630" y="608204"/>
                  </a:moveTo>
                  <a:cubicBezTo>
                    <a:pt x="2880360" y="475045"/>
                    <a:pt x="2870200" y="313904"/>
                    <a:pt x="2870200" y="169166"/>
                  </a:cubicBezTo>
                  <a:cubicBezTo>
                    <a:pt x="2870200" y="129604"/>
                    <a:pt x="2868930" y="50481"/>
                    <a:pt x="2862580" y="10919"/>
                  </a:cubicBezTo>
                  <a:cubicBezTo>
                    <a:pt x="2710180" y="10919"/>
                    <a:pt x="2546350" y="1270"/>
                    <a:pt x="2392680" y="1270"/>
                  </a:cubicBezTo>
                  <a:cubicBezTo>
                    <a:pt x="1593850" y="3200"/>
                    <a:pt x="802640" y="0"/>
                    <a:pt x="5080" y="1270"/>
                  </a:cubicBezTo>
                  <a:cubicBezTo>
                    <a:pt x="5080" y="130569"/>
                    <a:pt x="0" y="274342"/>
                    <a:pt x="1270" y="403641"/>
                  </a:cubicBezTo>
                  <a:cubicBezTo>
                    <a:pt x="3810" y="644871"/>
                    <a:pt x="7620" y="887065"/>
                    <a:pt x="7620" y="1128295"/>
                  </a:cubicBezTo>
                  <a:cubicBezTo>
                    <a:pt x="7620" y="1245050"/>
                    <a:pt x="6350" y="1360840"/>
                    <a:pt x="13970" y="1477595"/>
                  </a:cubicBezTo>
                  <a:cubicBezTo>
                    <a:pt x="16510" y="1515227"/>
                    <a:pt x="19050" y="1551894"/>
                    <a:pt x="24130" y="1589526"/>
                  </a:cubicBezTo>
                  <a:cubicBezTo>
                    <a:pt x="191770" y="1591456"/>
                    <a:pt x="358140" y="1594350"/>
                    <a:pt x="525780" y="1598210"/>
                  </a:cubicBezTo>
                  <a:cubicBezTo>
                    <a:pt x="971550" y="1610300"/>
                    <a:pt x="1404620" y="1592421"/>
                    <a:pt x="1864360" y="1599175"/>
                  </a:cubicBezTo>
                  <a:cubicBezTo>
                    <a:pt x="2211070" y="1605220"/>
                    <a:pt x="2551430" y="1589526"/>
                    <a:pt x="2898140" y="1589526"/>
                  </a:cubicBezTo>
                  <a:cubicBezTo>
                    <a:pt x="2898140" y="1576982"/>
                    <a:pt x="2899410" y="1503648"/>
                    <a:pt x="2900680" y="1491104"/>
                  </a:cubicBezTo>
                  <a:cubicBezTo>
                    <a:pt x="2903220" y="1415841"/>
                    <a:pt x="2889250" y="1274962"/>
                    <a:pt x="2890520" y="1199699"/>
                  </a:cubicBezTo>
                  <a:cubicBezTo>
                    <a:pt x="2896870" y="889960"/>
                    <a:pt x="2884170" y="875486"/>
                    <a:pt x="2881630" y="608204"/>
                  </a:cubicBezTo>
                  <a:close/>
                </a:path>
              </a:pathLst>
            </a:custGeom>
            <a:blipFill>
              <a:blip r:embed="rId9"/>
              <a:stretch>
                <a:fillRect l="-518" t="-3428" r="-323" b="-3398"/>
              </a:stretch>
            </a:blipFill>
          </p:spPr>
        </p:sp>
      </p:grpSp>
      <p:sp>
        <p:nvSpPr>
          <p:cNvPr name="Freeform 14" id="14"/>
          <p:cNvSpPr/>
          <p:nvPr/>
        </p:nvSpPr>
        <p:spPr>
          <a:xfrm flipH="false" flipV="false" rot="0">
            <a:off x="11914195" y="5565687"/>
            <a:ext cx="3655199" cy="1330419"/>
          </a:xfrm>
          <a:custGeom>
            <a:avLst/>
            <a:gdLst/>
            <a:ahLst/>
            <a:cxnLst/>
            <a:rect r="r" b="b" t="t" l="l"/>
            <a:pathLst>
              <a:path h="1330419" w="3655199">
                <a:moveTo>
                  <a:pt x="0" y="0"/>
                </a:moveTo>
                <a:lnTo>
                  <a:pt x="3655198" y="0"/>
                </a:lnTo>
                <a:lnTo>
                  <a:pt x="3655198" y="1330418"/>
                </a:lnTo>
                <a:lnTo>
                  <a:pt x="0" y="1330418"/>
                </a:lnTo>
                <a:lnTo>
                  <a:pt x="0" y="0"/>
                </a:lnTo>
                <a:close/>
              </a:path>
            </a:pathLst>
          </a:custGeom>
          <a:blipFill>
            <a:blip r:embed="rId10"/>
            <a:stretch>
              <a:fillRect l="0" t="0" r="0" b="0"/>
            </a:stretch>
          </a:blipFill>
        </p:spPr>
      </p:sp>
      <p:sp>
        <p:nvSpPr>
          <p:cNvPr name="Freeform 15" id="15"/>
          <p:cNvSpPr/>
          <p:nvPr/>
        </p:nvSpPr>
        <p:spPr>
          <a:xfrm flipH="false" flipV="false" rot="0">
            <a:off x="7391059" y="8121715"/>
            <a:ext cx="3816189" cy="873976"/>
          </a:xfrm>
          <a:custGeom>
            <a:avLst/>
            <a:gdLst/>
            <a:ahLst/>
            <a:cxnLst/>
            <a:rect r="r" b="b" t="t" l="l"/>
            <a:pathLst>
              <a:path h="873976" w="3816189">
                <a:moveTo>
                  <a:pt x="0" y="0"/>
                </a:moveTo>
                <a:lnTo>
                  <a:pt x="3816190" y="0"/>
                </a:lnTo>
                <a:lnTo>
                  <a:pt x="3816190" y="873977"/>
                </a:lnTo>
                <a:lnTo>
                  <a:pt x="0" y="873977"/>
                </a:lnTo>
                <a:lnTo>
                  <a:pt x="0" y="0"/>
                </a:lnTo>
                <a:close/>
              </a:path>
            </a:pathLst>
          </a:custGeom>
          <a:blipFill>
            <a:blip r:embed="rId11"/>
            <a:stretch>
              <a:fillRect l="0" t="-32500" r="0" b="-25000"/>
            </a:stretch>
          </a:blipFill>
        </p:spPr>
      </p:sp>
      <p:sp>
        <p:nvSpPr>
          <p:cNvPr name="Freeform 16" id="16"/>
          <p:cNvSpPr/>
          <p:nvPr/>
        </p:nvSpPr>
        <p:spPr>
          <a:xfrm flipH="false" flipV="false" rot="0">
            <a:off x="7964480" y="4913853"/>
            <a:ext cx="2359039" cy="2359039"/>
          </a:xfrm>
          <a:custGeom>
            <a:avLst/>
            <a:gdLst/>
            <a:ahLst/>
            <a:cxnLst/>
            <a:rect r="r" b="b" t="t" l="l"/>
            <a:pathLst>
              <a:path h="2359039" w="2359039">
                <a:moveTo>
                  <a:pt x="0" y="0"/>
                </a:moveTo>
                <a:lnTo>
                  <a:pt x="2359040" y="0"/>
                </a:lnTo>
                <a:lnTo>
                  <a:pt x="2359040" y="2359040"/>
                </a:lnTo>
                <a:lnTo>
                  <a:pt x="0" y="2359040"/>
                </a:lnTo>
                <a:lnTo>
                  <a:pt x="0" y="0"/>
                </a:lnTo>
                <a:close/>
              </a:path>
            </a:pathLst>
          </a:custGeom>
          <a:blipFill>
            <a:blip r:embed="rId12"/>
            <a:stretch>
              <a:fillRect l="0" t="0" r="0" b="0"/>
            </a:stretch>
          </a:blipFill>
        </p:spPr>
      </p:sp>
      <p:sp>
        <p:nvSpPr>
          <p:cNvPr name="TextBox 17" id="17"/>
          <p:cNvSpPr txBox="true"/>
          <p:nvPr/>
        </p:nvSpPr>
        <p:spPr>
          <a:xfrm rot="0">
            <a:off x="1259457" y="3595703"/>
            <a:ext cx="2347911" cy="774065"/>
          </a:xfrm>
          <a:prstGeom prst="rect">
            <a:avLst/>
          </a:prstGeom>
        </p:spPr>
        <p:txBody>
          <a:bodyPr anchor="t" rtlCol="false" tIns="0" lIns="0" bIns="0" rIns="0">
            <a:spAutoFit/>
          </a:bodyPr>
          <a:lstStyle/>
          <a:p>
            <a:pPr algn="ctr">
              <a:lnSpc>
                <a:spcPts val="6160"/>
              </a:lnSpc>
            </a:pPr>
            <a:r>
              <a:rPr lang="en-US" sz="4400" spc="198">
                <a:solidFill>
                  <a:srgbClr val="FFFCF3"/>
                </a:solidFill>
                <a:latin typeface="Tek Tall Arabic Bold"/>
              </a:rPr>
              <a:t>Github</a:t>
            </a:r>
          </a:p>
        </p:txBody>
      </p:sp>
      <p:sp>
        <p:nvSpPr>
          <p:cNvPr name="TextBox 18" id="18"/>
          <p:cNvSpPr txBox="true"/>
          <p:nvPr/>
        </p:nvSpPr>
        <p:spPr>
          <a:xfrm rot="0">
            <a:off x="10141462" y="3595703"/>
            <a:ext cx="2347911" cy="774065"/>
          </a:xfrm>
          <a:prstGeom prst="rect">
            <a:avLst/>
          </a:prstGeom>
        </p:spPr>
        <p:txBody>
          <a:bodyPr anchor="t" rtlCol="false" tIns="0" lIns="0" bIns="0" rIns="0">
            <a:spAutoFit/>
          </a:bodyPr>
          <a:lstStyle/>
          <a:p>
            <a:pPr algn="ctr">
              <a:lnSpc>
                <a:spcPts val="6160"/>
              </a:lnSpc>
            </a:pPr>
            <a:r>
              <a:rPr lang="en-US" sz="4400" spc="198">
                <a:solidFill>
                  <a:srgbClr val="FFFCF3"/>
                </a:solidFill>
                <a:latin typeface="Tek Tall Arabic Bold"/>
              </a:rPr>
              <a:t>Python</a:t>
            </a:r>
          </a:p>
        </p:txBody>
      </p:sp>
      <p:sp>
        <p:nvSpPr>
          <p:cNvPr name="TextBox 19" id="19"/>
          <p:cNvSpPr txBox="true"/>
          <p:nvPr/>
        </p:nvSpPr>
        <p:spPr>
          <a:xfrm rot="0">
            <a:off x="5565024" y="3595703"/>
            <a:ext cx="2631954" cy="774065"/>
          </a:xfrm>
          <a:prstGeom prst="rect">
            <a:avLst/>
          </a:prstGeom>
        </p:spPr>
        <p:txBody>
          <a:bodyPr anchor="t" rtlCol="false" tIns="0" lIns="0" bIns="0" rIns="0">
            <a:spAutoFit/>
          </a:bodyPr>
          <a:lstStyle/>
          <a:p>
            <a:pPr algn="ctr">
              <a:lnSpc>
                <a:spcPts val="6160"/>
              </a:lnSpc>
            </a:pPr>
            <a:r>
              <a:rPr lang="en-US" sz="4400" spc="198">
                <a:solidFill>
                  <a:srgbClr val="FFFCF3"/>
                </a:solidFill>
                <a:latin typeface="Tek Tall Arabic Bold"/>
              </a:rPr>
              <a:t>Sckit learn</a:t>
            </a:r>
          </a:p>
        </p:txBody>
      </p:sp>
      <p:sp>
        <p:nvSpPr>
          <p:cNvPr name="TextBox 20" id="20"/>
          <p:cNvSpPr txBox="true"/>
          <p:nvPr/>
        </p:nvSpPr>
        <p:spPr>
          <a:xfrm rot="0">
            <a:off x="14680632" y="3595703"/>
            <a:ext cx="2347911" cy="774065"/>
          </a:xfrm>
          <a:prstGeom prst="rect">
            <a:avLst/>
          </a:prstGeom>
        </p:spPr>
        <p:txBody>
          <a:bodyPr anchor="t" rtlCol="false" tIns="0" lIns="0" bIns="0" rIns="0">
            <a:spAutoFit/>
          </a:bodyPr>
          <a:lstStyle/>
          <a:p>
            <a:pPr algn="ctr">
              <a:lnSpc>
                <a:spcPts val="6160"/>
              </a:lnSpc>
            </a:pPr>
            <a:r>
              <a:rPr lang="en-US" sz="4400" spc="198">
                <a:solidFill>
                  <a:srgbClr val="FFFCF3"/>
                </a:solidFill>
                <a:latin typeface="Tek Tall Arabic Bold"/>
              </a:rPr>
              <a:t>VS-Code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2354088" y="6209636"/>
            <a:ext cx="14905212" cy="3266926"/>
          </a:xfrm>
          <a:custGeom>
            <a:avLst/>
            <a:gdLst/>
            <a:ahLst/>
            <a:cxnLst/>
            <a:rect r="r" b="b" t="t" l="l"/>
            <a:pathLst>
              <a:path h="3266926" w="14905212">
                <a:moveTo>
                  <a:pt x="0" y="0"/>
                </a:moveTo>
                <a:lnTo>
                  <a:pt x="14905212" y="0"/>
                </a:lnTo>
                <a:lnTo>
                  <a:pt x="14905212" y="3266926"/>
                </a:lnTo>
                <a:lnTo>
                  <a:pt x="0" y="3266926"/>
                </a:lnTo>
                <a:lnTo>
                  <a:pt x="0" y="0"/>
                </a:lnTo>
                <a:close/>
              </a:path>
            </a:pathLst>
          </a:custGeom>
          <a:blipFill>
            <a:blip r:embed="rId5"/>
            <a:stretch>
              <a:fillRect l="0" t="0" r="0" b="-113012"/>
            </a:stretch>
          </a:blipFill>
        </p:spPr>
      </p:sp>
      <p:sp>
        <p:nvSpPr>
          <p:cNvPr name="TextBox 5" id="5"/>
          <p:cNvSpPr txBox="true"/>
          <p:nvPr/>
        </p:nvSpPr>
        <p:spPr>
          <a:xfrm rot="0">
            <a:off x="1982702" y="190198"/>
            <a:ext cx="14322596" cy="3136196"/>
          </a:xfrm>
          <a:prstGeom prst="rect">
            <a:avLst/>
          </a:prstGeom>
        </p:spPr>
        <p:txBody>
          <a:bodyPr anchor="t" rtlCol="false" tIns="0" lIns="0" bIns="0" rIns="0">
            <a:spAutoFit/>
          </a:bodyPr>
          <a:lstStyle/>
          <a:p>
            <a:pPr algn="ctr">
              <a:lnSpc>
                <a:spcPts val="25588"/>
              </a:lnSpc>
            </a:pPr>
            <a:r>
              <a:rPr lang="en-US" sz="18277">
                <a:solidFill>
                  <a:srgbClr val="FFFFFF"/>
                </a:solidFill>
                <a:latin typeface="Ara Hamah Alfidaa"/>
              </a:rPr>
              <a:t>Jeu de donnees</a:t>
            </a:r>
          </a:p>
        </p:txBody>
      </p:sp>
      <p:grpSp>
        <p:nvGrpSpPr>
          <p:cNvPr name="Group 6" id="6"/>
          <p:cNvGrpSpPr/>
          <p:nvPr/>
        </p:nvGrpSpPr>
        <p:grpSpPr>
          <a:xfrm rot="0">
            <a:off x="2993064" y="731945"/>
            <a:ext cx="800090" cy="1202563"/>
            <a:chOff x="0" y="0"/>
            <a:chExt cx="1066786" cy="1603418"/>
          </a:xfrm>
        </p:grpSpPr>
        <p:sp>
          <p:nvSpPr>
            <p:cNvPr name="Freeform 7" id="7"/>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grpSp>
      <p:sp>
        <p:nvSpPr>
          <p:cNvPr name="Freeform 9" id="9"/>
          <p:cNvSpPr/>
          <p:nvPr/>
        </p:nvSpPr>
        <p:spPr>
          <a:xfrm flipH="false" flipV="false" rot="0">
            <a:off x="1140390" y="3326394"/>
            <a:ext cx="4505438" cy="2546552"/>
          </a:xfrm>
          <a:custGeom>
            <a:avLst/>
            <a:gdLst/>
            <a:ahLst/>
            <a:cxnLst/>
            <a:rect r="r" b="b" t="t" l="l"/>
            <a:pathLst>
              <a:path h="2546552" w="4505438">
                <a:moveTo>
                  <a:pt x="0" y="0"/>
                </a:moveTo>
                <a:lnTo>
                  <a:pt x="4505437" y="0"/>
                </a:lnTo>
                <a:lnTo>
                  <a:pt x="4505437" y="2546552"/>
                </a:lnTo>
                <a:lnTo>
                  <a:pt x="0" y="2546552"/>
                </a:lnTo>
                <a:lnTo>
                  <a:pt x="0" y="0"/>
                </a:lnTo>
                <a:close/>
              </a:path>
            </a:pathLst>
          </a:custGeom>
          <a:blipFill>
            <a:blip r:embed="rId8"/>
            <a:stretch>
              <a:fillRect l="0" t="0" r="0" b="0"/>
            </a:stretch>
          </a:blipFill>
        </p:spPr>
      </p:sp>
      <p:pic>
        <p:nvPicPr>
          <p:cNvPr name="Picture 10" id="10"/>
          <p:cNvPicPr>
            <a:picLocks noChangeAspect="true"/>
          </p:cNvPicPr>
          <p:nvPr/>
        </p:nvPicPr>
        <p:blipFill>
          <a:blip r:embed="rId9"/>
          <a:srcRect l="0" t="0" r="0" b="0"/>
          <a:stretch>
            <a:fillRect/>
          </a:stretch>
        </p:blipFill>
        <p:spPr>
          <a:xfrm flipH="false" flipV="false" rot="0">
            <a:off x="5049629" y="3363957"/>
            <a:ext cx="3120130" cy="2808117"/>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434838" y="2324097"/>
            <a:ext cx="14277870" cy="6893271"/>
          </a:xfrm>
          <a:prstGeom prst="rect">
            <a:avLst/>
          </a:prstGeom>
        </p:spPr>
        <p:txBody>
          <a:bodyPr anchor="t" rtlCol="false" tIns="0" lIns="0" bIns="0" rIns="0">
            <a:spAutoFit/>
          </a:bodyPr>
          <a:lstStyle/>
          <a:p>
            <a:pPr>
              <a:lnSpc>
                <a:spcPts val="17175"/>
              </a:lnSpc>
            </a:pPr>
            <a:r>
              <a:rPr lang="en-US" sz="23527">
                <a:solidFill>
                  <a:srgbClr val="FFFFFF"/>
                </a:solidFill>
                <a:latin typeface="Ara Hamah Alfidaa"/>
              </a:rPr>
              <a:t>Merci de votre attention!</a:t>
            </a:r>
          </a:p>
        </p:txBody>
      </p:sp>
      <p:sp>
        <p:nvSpPr>
          <p:cNvPr name="Freeform 5" id="5"/>
          <p:cNvSpPr/>
          <p:nvPr/>
        </p:nvSpPr>
        <p:spPr>
          <a:xfrm flipH="false" flipV="false" rot="0">
            <a:off x="12477524" y="8640674"/>
            <a:ext cx="3235184" cy="617626"/>
          </a:xfrm>
          <a:custGeom>
            <a:avLst/>
            <a:gdLst/>
            <a:ahLst/>
            <a:cxnLst/>
            <a:rect r="r" b="b" t="t" l="l"/>
            <a:pathLst>
              <a:path h="617626" w="3235184">
                <a:moveTo>
                  <a:pt x="0" y="0"/>
                </a:moveTo>
                <a:lnTo>
                  <a:pt x="3235184" y="0"/>
                </a:lnTo>
                <a:lnTo>
                  <a:pt x="3235184" y="617626"/>
                </a:lnTo>
                <a:lnTo>
                  <a:pt x="0" y="617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TextBox 4" id="4"/>
          <p:cNvSpPr txBox="true"/>
          <p:nvPr/>
        </p:nvSpPr>
        <p:spPr>
          <a:xfrm rot="0">
            <a:off x="1982702" y="3365678"/>
            <a:ext cx="14322596" cy="4155720"/>
          </a:xfrm>
          <a:prstGeom prst="rect">
            <a:avLst/>
          </a:prstGeom>
        </p:spPr>
        <p:txBody>
          <a:bodyPr anchor="t" rtlCol="false" tIns="0" lIns="0" bIns="0" rIns="0">
            <a:spAutoFit/>
          </a:bodyPr>
          <a:lstStyle/>
          <a:p>
            <a:pPr algn="ctr">
              <a:lnSpc>
                <a:spcPts val="15536"/>
              </a:lnSpc>
            </a:pPr>
            <a:r>
              <a:rPr lang="en-US" sz="18277">
                <a:solidFill>
                  <a:srgbClr val="FFFFFF"/>
                </a:solidFill>
                <a:latin typeface="Ara Hamah Alfidaa"/>
              </a:rPr>
              <a:t>Visualisation des donnees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3234465" y="2003758"/>
            <a:ext cx="12216784" cy="7849855"/>
          </a:xfrm>
          <a:custGeom>
            <a:avLst/>
            <a:gdLst/>
            <a:ahLst/>
            <a:cxnLst/>
            <a:rect r="r" b="b" t="t" l="l"/>
            <a:pathLst>
              <a:path h="7849855" w="12216784">
                <a:moveTo>
                  <a:pt x="0" y="0"/>
                </a:moveTo>
                <a:lnTo>
                  <a:pt x="12216784" y="0"/>
                </a:lnTo>
                <a:lnTo>
                  <a:pt x="12216784" y="7849855"/>
                </a:lnTo>
                <a:lnTo>
                  <a:pt x="0" y="7849855"/>
                </a:lnTo>
                <a:lnTo>
                  <a:pt x="0" y="0"/>
                </a:lnTo>
                <a:close/>
              </a:path>
            </a:pathLst>
          </a:custGeom>
          <a:blipFill>
            <a:blip r:embed="rId5"/>
            <a:stretch>
              <a:fillRect l="0" t="-453" r="-6605" b="-453"/>
            </a:stretch>
          </a:blipFill>
        </p:spPr>
      </p:sp>
      <p:sp>
        <p:nvSpPr>
          <p:cNvPr name="TextBox 5" id="5"/>
          <p:cNvSpPr txBox="true"/>
          <p:nvPr/>
        </p:nvSpPr>
        <p:spPr>
          <a:xfrm rot="0">
            <a:off x="1982702" y="107632"/>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Distribution du prix de vol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422682" y="2573620"/>
            <a:ext cx="17467935" cy="5806951"/>
          </a:xfrm>
          <a:custGeom>
            <a:avLst/>
            <a:gdLst/>
            <a:ahLst/>
            <a:cxnLst/>
            <a:rect r="r" b="b" t="t" l="l"/>
            <a:pathLst>
              <a:path h="5806951" w="17467935">
                <a:moveTo>
                  <a:pt x="0" y="0"/>
                </a:moveTo>
                <a:lnTo>
                  <a:pt x="17467935" y="0"/>
                </a:lnTo>
                <a:lnTo>
                  <a:pt x="17467935" y="5806950"/>
                </a:lnTo>
                <a:lnTo>
                  <a:pt x="0" y="5806950"/>
                </a:lnTo>
                <a:lnTo>
                  <a:pt x="0" y="0"/>
                </a:lnTo>
                <a:close/>
              </a:path>
            </a:pathLst>
          </a:custGeom>
          <a:blipFill>
            <a:blip r:embed="rId5"/>
            <a:stretch>
              <a:fillRect l="0" t="0" r="0" b="0"/>
            </a:stretch>
          </a:blipFill>
        </p:spPr>
      </p:sp>
      <p:sp>
        <p:nvSpPr>
          <p:cNvPr name="TextBox 5" id="5"/>
          <p:cNvSpPr txBox="true"/>
          <p:nvPr/>
        </p:nvSpPr>
        <p:spPr>
          <a:xfrm rot="0">
            <a:off x="1982702" y="35212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Caracteristiques numeriques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4017459" y="2025895"/>
            <a:ext cx="10253082" cy="3408482"/>
          </a:xfrm>
          <a:custGeom>
            <a:avLst/>
            <a:gdLst/>
            <a:ahLst/>
            <a:cxnLst/>
            <a:rect r="r" b="b" t="t" l="l"/>
            <a:pathLst>
              <a:path h="3408482" w="10253082">
                <a:moveTo>
                  <a:pt x="0" y="0"/>
                </a:moveTo>
                <a:lnTo>
                  <a:pt x="10253082" y="0"/>
                </a:lnTo>
                <a:lnTo>
                  <a:pt x="10253082" y="3408482"/>
                </a:lnTo>
                <a:lnTo>
                  <a:pt x="0" y="3408482"/>
                </a:lnTo>
                <a:lnTo>
                  <a:pt x="0" y="0"/>
                </a:lnTo>
                <a:close/>
              </a:path>
            </a:pathLst>
          </a:custGeom>
          <a:blipFill>
            <a:blip r:embed="rId5"/>
            <a:stretch>
              <a:fillRect l="0" t="-405" r="0" b="-405"/>
            </a:stretch>
          </a:blipFill>
        </p:spPr>
      </p:sp>
      <p:sp>
        <p:nvSpPr>
          <p:cNvPr name="Freeform 5" id="5"/>
          <p:cNvSpPr/>
          <p:nvPr/>
        </p:nvSpPr>
        <p:spPr>
          <a:xfrm flipH="false" flipV="false" rot="0">
            <a:off x="4017459" y="5701077"/>
            <a:ext cx="10068145" cy="4107425"/>
          </a:xfrm>
          <a:custGeom>
            <a:avLst/>
            <a:gdLst/>
            <a:ahLst/>
            <a:cxnLst/>
            <a:rect r="r" b="b" t="t" l="l"/>
            <a:pathLst>
              <a:path h="4107425" w="10068145">
                <a:moveTo>
                  <a:pt x="0" y="0"/>
                </a:moveTo>
                <a:lnTo>
                  <a:pt x="10068145" y="0"/>
                </a:lnTo>
                <a:lnTo>
                  <a:pt x="10068145" y="4107425"/>
                </a:lnTo>
                <a:lnTo>
                  <a:pt x="0" y="4107425"/>
                </a:lnTo>
                <a:lnTo>
                  <a:pt x="0" y="0"/>
                </a:lnTo>
                <a:close/>
              </a:path>
            </a:pathLst>
          </a:custGeom>
          <a:blipFill>
            <a:blip r:embed="rId6"/>
            <a:stretch>
              <a:fillRect l="0" t="-1524" r="0" b="-1524"/>
            </a:stretch>
          </a:blipFill>
        </p:spPr>
      </p:sp>
      <p:sp>
        <p:nvSpPr>
          <p:cNvPr name="TextBox 6" id="6"/>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Caracteristiques categorielles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4404" r="-11352" b="-6948"/>
            </a:stretch>
          </a:blipFill>
        </p:spPr>
      </p:sp>
      <p:sp>
        <p:nvSpPr>
          <p:cNvPr name="Freeform 4" id="4"/>
          <p:cNvSpPr/>
          <p:nvPr/>
        </p:nvSpPr>
        <p:spPr>
          <a:xfrm flipH="false" flipV="false" rot="0">
            <a:off x="644363" y="1759268"/>
            <a:ext cx="16999273" cy="7039347"/>
          </a:xfrm>
          <a:custGeom>
            <a:avLst/>
            <a:gdLst/>
            <a:ahLst/>
            <a:cxnLst/>
            <a:rect r="r" b="b" t="t" l="l"/>
            <a:pathLst>
              <a:path h="7039347" w="16999273">
                <a:moveTo>
                  <a:pt x="0" y="0"/>
                </a:moveTo>
                <a:lnTo>
                  <a:pt x="16999274" y="0"/>
                </a:lnTo>
                <a:lnTo>
                  <a:pt x="16999274" y="7039346"/>
                </a:lnTo>
                <a:lnTo>
                  <a:pt x="0" y="7039346"/>
                </a:lnTo>
                <a:lnTo>
                  <a:pt x="0" y="0"/>
                </a:lnTo>
                <a:close/>
              </a:path>
            </a:pathLst>
          </a:custGeom>
          <a:blipFill>
            <a:blip r:embed="rId5"/>
            <a:stretch>
              <a:fillRect l="0" t="0" r="0" b="0"/>
            </a:stretch>
          </a:blipFill>
        </p:spPr>
      </p:sp>
      <p:sp>
        <p:nvSpPr>
          <p:cNvPr name="TextBox 5" id="5"/>
          <p:cNvSpPr txBox="true"/>
          <p:nvPr/>
        </p:nvSpPr>
        <p:spPr>
          <a:xfrm rot="0">
            <a:off x="1982702" y="107633"/>
            <a:ext cx="14322596"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Ara Hamah Alfidaa"/>
              </a:rPr>
              <a:t>Caracteristiques categorielles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DAF4uLusg7o</dc:identifier>
  <dcterms:modified xsi:type="dcterms:W3CDTF">2011-08-01T06:04:30Z</dcterms:modified>
  <cp:revision>1</cp:revision>
  <dc:title> ML-VIZ-MLOps final</dc:title>
</cp:coreProperties>
</file>